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0" r:id="rId3"/>
    <p:sldId id="261" r:id="rId4"/>
    <p:sldId id="262" r:id="rId5"/>
    <p:sldId id="264" r:id="rId6"/>
    <p:sldId id="263" r:id="rId7"/>
    <p:sldId id="266" r:id="rId8"/>
    <p:sldId id="265" r:id="rId9"/>
    <p:sldId id="267" r:id="rId10"/>
    <p:sldId id="268" r:id="rId11"/>
    <p:sldId id="269" r:id="rId12"/>
    <p:sldId id="259" r:id="rId13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Úrad splnomocnenca vlády SR pre rozvoj občianskej spoločnosti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AB33A-5E7A-4C30-9057-C703862CFD73}" type="datetimeFigureOut">
              <a:rPr lang="sk-SK" smtClean="0"/>
              <a:t>20. 11. 2015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8F1CB-13BC-4E1C-8C55-9A3AE137147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39543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Úrad splnomocnenca vlády SR pre rozvoj občianskej spoločnosti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741B0-BA9C-488E-B05F-027F4E4060E1}" type="datetimeFigureOut">
              <a:rPr lang="sk-SK" smtClean="0"/>
              <a:t>20. 11. 2015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E587E-1B59-436F-B35C-B0B8291EC4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3813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E587E-1B59-436F-B35C-B0B8291EC4D4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37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8BE68-BCDA-43E1-96AE-431991E0F0E3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918-5B81-4FC0-A1C4-82CBBD78DE14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5239-1C21-4758-9090-499DA1A24019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02AC-F904-4E85-860E-81FC90E4C768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25E7-944A-44B2-AFDC-05EBBD7BE838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B0EF-0761-4A31-8BC2-A2D3801B8138}" type="datetime1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5531-78BB-41D4-8D66-F1A43D6F038E}" type="datetime1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A4AD4-D142-4375-846F-E2DC7C42ED0E}" type="datetime1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EB7E-9DF4-46D0-BAFD-6031AA1345B0}" type="datetime1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BC82B-F463-4428-BB50-36A702419539}" type="datetime1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DE6D-B54B-4983-A852-A27350D445E7}" type="datetime1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181F5-3A80-40DC-9B3B-1DC9AC8A38DA}" type="datetime1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v.sk/?ros" TargetMode="External"/><Relationship Id="rId2" Type="http://schemas.openxmlformats.org/officeDocument/2006/relationships/hyperlink" Target="mailto:milan.andrejkovic2@minv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vorenavlada.gov.sk/" TargetMode="External"/><Relationship Id="rId2" Type="http://schemas.openxmlformats.org/officeDocument/2006/relationships/hyperlink" Target="http://www.opengovpartnership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nv.sk/?ros_og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ensko.sk/sk/elektronicka-hromadna-ziadost" TargetMode="External"/><Relationship Id="rId2" Type="http://schemas.openxmlformats.org/officeDocument/2006/relationships/hyperlink" Target="http://www.slovensko.sk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28194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b="1" dirty="0" smtClean="0"/>
          </a:p>
          <a:p>
            <a:r>
              <a:rPr lang="sk-SK" b="1" dirty="0" smtClean="0"/>
              <a:t>Elektronická hromadná žiadosť</a:t>
            </a:r>
          </a:p>
          <a:p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334000" cy="365125"/>
          </a:xfrm>
        </p:spPr>
        <p:txBody>
          <a:bodyPr/>
          <a:lstStyle/>
          <a:p>
            <a:r>
              <a:rPr lang="en-US" dirty="0" err="1" smtClean="0"/>
              <a:t>Úrad</a:t>
            </a:r>
            <a:r>
              <a:rPr lang="en-US" dirty="0" smtClean="0"/>
              <a:t> </a:t>
            </a:r>
            <a:r>
              <a:rPr lang="en-US" dirty="0" err="1" smtClean="0"/>
              <a:t>splnomocnenca</a:t>
            </a:r>
            <a:r>
              <a:rPr lang="en-US" dirty="0" smtClean="0"/>
              <a:t> </a:t>
            </a:r>
            <a:r>
              <a:rPr lang="en-US" dirty="0" err="1" smtClean="0"/>
              <a:t>vlády</a:t>
            </a:r>
            <a:r>
              <a:rPr lang="en-US" dirty="0" smtClean="0"/>
              <a:t> SR pre rozvoj </a:t>
            </a:r>
            <a:r>
              <a:rPr lang="en-US" dirty="0" err="1" smtClean="0"/>
              <a:t>občianskej</a:t>
            </a:r>
            <a:r>
              <a:rPr lang="en-US" dirty="0" smtClean="0"/>
              <a:t> </a:t>
            </a:r>
            <a:r>
              <a:rPr lang="en-US" dirty="0" err="1" smtClean="0"/>
              <a:t>spoločnosti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Elektronická hromadná žiadosť</a:t>
            </a:r>
          </a:p>
          <a:p>
            <a:pPr algn="l"/>
            <a:endParaRPr lang="sk-SK" dirty="0" smtClean="0"/>
          </a:p>
          <a:p>
            <a:pPr marL="514350" indent="-514350" algn="l">
              <a:buFont typeface="+mj-lt"/>
              <a:buAutoNum type="arabicPeriod"/>
            </a:pPr>
            <a:r>
              <a:rPr lang="sk-SK" sz="2400" dirty="0" smtClean="0"/>
              <a:t>Autor vytvorí eHŽ sa začne elektronickou cestou získavať podpisy.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sk-SK" sz="2400" dirty="0" smtClean="0"/>
              <a:t>Po úspešnom vyzbieraní 15.000 podpisov za 30 dní bude eHŽ postúpená na riešenie kompetentnému orgánu</a:t>
            </a:r>
          </a:p>
          <a:p>
            <a:pPr marL="514350" indent="-514350" algn="l">
              <a:buFont typeface="+mj-lt"/>
              <a:buAutoNum type="arabicPeriod"/>
            </a:pPr>
            <a:r>
              <a:rPr lang="sk-SK" sz="2400" dirty="0"/>
              <a:t>a</a:t>
            </a:r>
            <a:r>
              <a:rPr lang="sk-SK" sz="2400" dirty="0" smtClean="0"/>
              <a:t>) na žiadosť vláda odpovedá do </a:t>
            </a:r>
            <a:r>
              <a:rPr lang="sk-SK" sz="2400" dirty="0"/>
              <a:t>30 dní a </a:t>
            </a:r>
            <a:r>
              <a:rPr lang="sk-SK" sz="2400" dirty="0" smtClean="0"/>
              <a:t>prijíma </a:t>
            </a:r>
            <a:r>
              <a:rPr lang="sk-SK" sz="2400" dirty="0"/>
              <a:t>opatrenia do 60 </a:t>
            </a:r>
            <a:r>
              <a:rPr lang="sk-SK" sz="2400" dirty="0" smtClean="0"/>
              <a:t>dní</a:t>
            </a:r>
          </a:p>
          <a:p>
            <a:pPr algn="l"/>
            <a:r>
              <a:rPr lang="sk-SK" sz="2400" dirty="0"/>
              <a:t> </a:t>
            </a:r>
            <a:r>
              <a:rPr lang="sk-SK" sz="2400" dirty="0" smtClean="0"/>
              <a:t>       b) v prípade legislatívnych krokov </a:t>
            </a:r>
            <a:r>
              <a:rPr lang="sk-SK" sz="2400" dirty="0"/>
              <a:t>do 6 </a:t>
            </a:r>
            <a:r>
              <a:rPr lang="sk-SK" sz="2400" dirty="0" smtClean="0"/>
              <a:t>mesiacov</a:t>
            </a:r>
            <a:endParaRPr lang="sk-SK" sz="2400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229600" cy="3810000"/>
          </a:xfrm>
        </p:spPr>
        <p:txBody>
          <a:bodyPr>
            <a:normAutofit/>
          </a:bodyPr>
          <a:lstStyle/>
          <a:p>
            <a:r>
              <a:rPr lang="sk-SK" dirty="0" smtClean="0"/>
              <a:t>Elektronická hromadná žiadosť</a:t>
            </a:r>
          </a:p>
          <a:p>
            <a:pPr algn="l"/>
            <a:endParaRPr lang="sk-SK" dirty="0" smtClean="0"/>
          </a:p>
          <a:p>
            <a:pPr algn="l"/>
            <a:r>
              <a:rPr lang="sk-SK" sz="2800" dirty="0"/>
              <a:t>Elektronická hromadná žiadosť je súčasťou projektu „</a:t>
            </a:r>
            <a:r>
              <a:rPr lang="sk-SK" sz="2800" b="1" dirty="0"/>
              <a:t>Elektronické služby Úradu vlády Slovenskej republiky – </a:t>
            </a:r>
            <a:r>
              <a:rPr lang="sk-SK" sz="2800" b="1" dirty="0" err="1"/>
              <a:t>eDemokracia</a:t>
            </a:r>
            <a:r>
              <a:rPr lang="sk-SK" sz="2800" b="1" dirty="0"/>
              <a:t> a otvorená vláda</a:t>
            </a:r>
            <a:r>
              <a:rPr lang="sk-SK" sz="2800" dirty="0"/>
              <a:t>“, ktorej hlavným cieľom je vytvorenie integrovaného informačného systému </a:t>
            </a:r>
            <a:r>
              <a:rPr lang="sk-SK" sz="2800" dirty="0" err="1"/>
              <a:t>eDemokracie</a:t>
            </a:r>
            <a:r>
              <a:rPr lang="sk-SK" sz="2800" dirty="0"/>
              <a:t> a otvorenej vlády.</a:t>
            </a:r>
            <a:endParaRPr lang="sk-SK" sz="2800" dirty="0" smtClean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sz="2400" dirty="0" smtClean="0"/>
          </a:p>
          <a:p>
            <a:r>
              <a:rPr lang="sk-SK" dirty="0" smtClean="0"/>
              <a:t>Kontakt:</a:t>
            </a:r>
            <a:endParaRPr lang="sk-SK" b="1" dirty="0"/>
          </a:p>
          <a:p>
            <a:endParaRPr lang="sk-SK" sz="2400" dirty="0"/>
          </a:p>
          <a:p>
            <a:r>
              <a:rPr lang="sk-SK" sz="2600" b="1" dirty="0" smtClean="0"/>
              <a:t>Milan Andrejkovič</a:t>
            </a:r>
          </a:p>
          <a:p>
            <a:r>
              <a:rPr lang="sk-SK" sz="1800" dirty="0"/>
              <a:t>Úrad splnomocnenca vlády SR </a:t>
            </a:r>
            <a:endParaRPr lang="sk-SK" sz="1800" dirty="0" smtClean="0"/>
          </a:p>
          <a:p>
            <a:r>
              <a:rPr lang="sk-SK" sz="1800" dirty="0" smtClean="0"/>
              <a:t>pre </a:t>
            </a:r>
            <a:r>
              <a:rPr lang="sk-SK" sz="1800" dirty="0"/>
              <a:t>rozvoj občianskej </a:t>
            </a:r>
            <a:r>
              <a:rPr lang="sk-SK" sz="1800" dirty="0" smtClean="0"/>
              <a:t>spoločnosti</a:t>
            </a:r>
          </a:p>
          <a:p>
            <a:r>
              <a:rPr lang="sk-SK" sz="1800" dirty="0" smtClean="0"/>
              <a:t>tel.: 02 / 509 44 982</a:t>
            </a:r>
          </a:p>
          <a:p>
            <a:r>
              <a:rPr lang="sk-SK" sz="1800" dirty="0" smtClean="0"/>
              <a:t>e-mail: </a:t>
            </a:r>
            <a:r>
              <a:rPr lang="sk-SK" sz="1800" dirty="0" smtClean="0">
                <a:hlinkClick r:id="rId2"/>
              </a:rPr>
              <a:t>milan.andrejkovic2@minv.sk</a:t>
            </a:r>
            <a:endParaRPr lang="sk-SK" sz="1800" dirty="0" smtClean="0"/>
          </a:p>
          <a:p>
            <a:r>
              <a:rPr lang="sk-SK" sz="1800" dirty="0">
                <a:hlinkClick r:id="rId3"/>
              </a:rPr>
              <a:t>www.minv.sk/?ros</a:t>
            </a:r>
            <a:r>
              <a:rPr lang="sk-SK" sz="1800" dirty="0"/>
              <a:t> </a:t>
            </a:r>
          </a:p>
          <a:p>
            <a:endParaRPr lang="sk-SK" sz="1800" dirty="0" smtClean="0"/>
          </a:p>
          <a:p>
            <a:endParaRPr lang="sk-SK" sz="1800" dirty="0"/>
          </a:p>
          <a:p>
            <a:endParaRPr lang="sk-SK" sz="2600" dirty="0" smtClean="0"/>
          </a:p>
          <a:p>
            <a:endParaRPr lang="sk-SK" sz="2600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Slovenská republika sa v roku 2011 stala členom medzinárodnej </a:t>
            </a:r>
            <a:r>
              <a:rPr lang="sk-SK" b="1" dirty="0">
                <a:solidFill>
                  <a:schemeClr val="tx1"/>
                </a:solidFill>
              </a:rPr>
              <a:t>I</a:t>
            </a:r>
            <a:r>
              <a:rPr lang="sk-SK" b="1" dirty="0" smtClean="0">
                <a:solidFill>
                  <a:schemeClr val="tx1"/>
                </a:solidFill>
              </a:rPr>
              <a:t>niciatívy pre otvorené vládnutie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Vláda SR sa pripojením k Iniciatíve zaviazala k väčšej otvorenosti, transparentnosti a odozvy voči verejnosti </a:t>
            </a: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600200"/>
            <a:ext cx="6400800" cy="3810000"/>
          </a:xfrm>
        </p:spPr>
        <p:txBody>
          <a:bodyPr>
            <a:normAutofit/>
          </a:bodyPr>
          <a:lstStyle/>
          <a:p>
            <a:r>
              <a:rPr lang="sk-SK" dirty="0" smtClean="0"/>
              <a:t>Bližšie informácie o Iniciatíve:</a:t>
            </a:r>
          </a:p>
          <a:p>
            <a:endParaRPr lang="sk-SK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dirty="0" smtClean="0">
                <a:hlinkClick r:id="rId2"/>
              </a:rPr>
              <a:t>www.opengovpartnership.org/</a:t>
            </a:r>
            <a:endParaRPr lang="sk-SK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k-SK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dirty="0" smtClean="0">
                <a:hlinkClick r:id="rId3"/>
              </a:rPr>
              <a:t>www.otvorenavlada.gov.sk/</a:t>
            </a:r>
            <a:r>
              <a:rPr lang="sk-SK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dirty="0" smtClean="0">
                <a:hlinkClick r:id="rId4"/>
              </a:rPr>
              <a:t>www.minv.sk</a:t>
            </a:r>
            <a:r>
              <a:rPr lang="sk-SK" dirty="0">
                <a:hlinkClick r:id="rId4"/>
              </a:rPr>
              <a:t>/?</a:t>
            </a:r>
            <a:r>
              <a:rPr lang="sk-SK" dirty="0" smtClean="0">
                <a:hlinkClick r:id="rId4"/>
              </a:rPr>
              <a:t>ros_ogp</a:t>
            </a:r>
            <a:r>
              <a:rPr lang="sk-SK" dirty="0" smtClean="0"/>
              <a:t> </a:t>
            </a:r>
          </a:p>
          <a:p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3810000"/>
          </a:xfrm>
        </p:spPr>
        <p:txBody>
          <a:bodyPr>
            <a:normAutofit fontScale="92500"/>
          </a:bodyPr>
          <a:lstStyle/>
          <a:p>
            <a:r>
              <a:rPr lang="sk-SK" b="1" dirty="0" smtClean="0"/>
              <a:t>Elektronická hromadná žiadosť</a:t>
            </a:r>
          </a:p>
          <a:p>
            <a:pPr algn="l"/>
            <a:r>
              <a:rPr lang="sk-SK" dirty="0"/>
              <a:t> - jeden </a:t>
            </a:r>
            <a:r>
              <a:rPr lang="sk-SK" dirty="0" smtClean="0"/>
              <a:t>z dobrovoľných </a:t>
            </a:r>
            <a:r>
              <a:rPr lang="sk-SK" dirty="0"/>
              <a:t>záväzkov z Iniciatívy:</a:t>
            </a:r>
          </a:p>
          <a:p>
            <a:pPr algn="l"/>
            <a:endParaRPr lang="sk-SK" dirty="0" smtClean="0"/>
          </a:p>
          <a:p>
            <a:pPr algn="l"/>
            <a:r>
              <a:rPr lang="sk-SK" dirty="0" smtClean="0"/>
              <a:t>Prostredníctvom </a:t>
            </a:r>
            <a:r>
              <a:rPr lang="sk-SK" dirty="0"/>
              <a:t>elektronickej hromadnej žiadosti môže verejnosť adresovať svoju požiadavku na vládu SR, ktorá je povinná sa ňou zaoberať.</a:t>
            </a:r>
            <a:endParaRPr lang="sk-SK" dirty="0" smtClean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/>
          </a:bodyPr>
          <a:lstStyle/>
          <a:p>
            <a:r>
              <a:rPr lang="sk-SK" dirty="0" smtClean="0"/>
              <a:t>Elektronická hromadná žiadosť</a:t>
            </a:r>
          </a:p>
          <a:p>
            <a:pPr algn="l"/>
            <a:endParaRPr lang="sk-SK" dirty="0" smtClean="0"/>
          </a:p>
          <a:p>
            <a:r>
              <a:rPr lang="sk-SK" dirty="0" smtClean="0"/>
              <a:t>Vláda </a:t>
            </a:r>
            <a:r>
              <a:rPr lang="sk-SK" dirty="0"/>
              <a:t>SR sa zaviazala, </a:t>
            </a:r>
            <a:endParaRPr lang="sk-SK" dirty="0" smtClean="0"/>
          </a:p>
          <a:p>
            <a:r>
              <a:rPr lang="sk-SK" dirty="0" smtClean="0"/>
              <a:t>že </a:t>
            </a:r>
            <a:r>
              <a:rPr lang="sk-SK" dirty="0"/>
              <a:t>sa bude zaoberať  každou eHŽ, </a:t>
            </a:r>
            <a:endParaRPr lang="sk-SK" dirty="0" smtClean="0"/>
          </a:p>
          <a:p>
            <a:r>
              <a:rPr lang="sk-SK" dirty="0" smtClean="0"/>
              <a:t>ktorá </a:t>
            </a:r>
            <a:r>
              <a:rPr lang="sk-SK" dirty="0"/>
              <a:t>si dokáže za 30 dní získať </a:t>
            </a:r>
            <a:endParaRPr lang="sk-SK" dirty="0" smtClean="0"/>
          </a:p>
          <a:p>
            <a:r>
              <a:rPr lang="sk-SK" u="sng" dirty="0" smtClean="0"/>
              <a:t>elektronicky min. 15.000 podporovateľov</a:t>
            </a:r>
            <a:r>
              <a:rPr lang="sk-SK" dirty="0"/>
              <a:t>.</a:t>
            </a:r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5334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Porovnanie eHŽ a petície</a:t>
            </a:r>
          </a:p>
          <a:p>
            <a:pPr algn="l"/>
            <a:endParaRPr lang="sk-SK" dirty="0"/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52812"/>
              </p:ext>
            </p:extLst>
          </p:nvPr>
        </p:nvGraphicFramePr>
        <p:xfrm>
          <a:off x="533400" y="2667000"/>
          <a:ext cx="8382000" cy="274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1959"/>
                <a:gridCol w="4320041"/>
              </a:tblGrid>
              <a:tr h="468234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 smtClean="0">
                          <a:effectLst/>
                        </a:rPr>
                        <a:t>eHŽ: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u="none" strike="noStrike" dirty="0">
                          <a:effectLst/>
                        </a:rPr>
                        <a:t>Petícia: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593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Dobrovoľný záväzok vlády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Povinnosť sa zaoberať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4593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Nie v zákone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Zákon o petičnom práve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45937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Smerovaná na vládu ako </a:t>
                      </a:r>
                      <a:r>
                        <a:rPr lang="sk-SK" sz="1800" u="none" strike="noStrike" dirty="0" smtClean="0">
                          <a:effectLst/>
                          <a:latin typeface="+mn-lt"/>
                        </a:rPr>
                        <a:t>kolektívny </a:t>
                      </a:r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orgán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Smerovaná na konkrétny orgán verejnej moci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6823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Potrebných </a:t>
                      </a:r>
                      <a:r>
                        <a:rPr lang="pl-PL" sz="1800" u="none" strike="noStrike" dirty="0" smtClean="0">
                          <a:effectLst/>
                          <a:latin typeface="+mn-lt"/>
                        </a:rPr>
                        <a:t>15.000 </a:t>
                      </a:r>
                      <a:r>
                        <a:rPr lang="pl-PL" sz="1800" u="none" strike="noStrike" dirty="0">
                          <a:effectLst/>
                          <a:latin typeface="+mn-lt"/>
                        </a:rPr>
                        <a:t>podpisov za 30 dní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Stačí aj 1 podpis *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68234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Elektronicky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Papierovo alebo elektronicky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eHŽ sa vytvára cez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ústredný portál verejnej správy</a:t>
            </a:r>
            <a:r>
              <a:rPr lang="sk-SK" dirty="0" smtClean="0"/>
              <a:t> </a:t>
            </a:r>
            <a:r>
              <a:rPr lang="sk-SK" dirty="0" smtClean="0">
                <a:hlinkClick r:id="rId2"/>
              </a:rPr>
              <a:t>www.slovensko.sk</a:t>
            </a:r>
            <a:r>
              <a:rPr lang="sk-SK" dirty="0" smtClean="0"/>
              <a:t>: </a:t>
            </a:r>
          </a:p>
          <a:p>
            <a:pPr algn="l"/>
            <a:endParaRPr lang="sk-SK" dirty="0"/>
          </a:p>
          <a:p>
            <a:r>
              <a:rPr lang="sk-SK" sz="2800" dirty="0" smtClean="0">
                <a:hlinkClick r:id="rId3"/>
              </a:rPr>
              <a:t>www.slovensko.sk/</a:t>
            </a:r>
            <a:r>
              <a:rPr lang="sk-SK" sz="2800" dirty="0" err="1" smtClean="0">
                <a:hlinkClick r:id="rId3"/>
              </a:rPr>
              <a:t>sk</a:t>
            </a:r>
            <a:r>
              <a:rPr lang="sk-SK" sz="2800" dirty="0" smtClean="0">
                <a:hlinkClick r:id="rId3"/>
              </a:rPr>
              <a:t>/</a:t>
            </a:r>
            <a:r>
              <a:rPr lang="sk-SK" sz="2800" dirty="0" err="1" smtClean="0">
                <a:hlinkClick r:id="rId3"/>
              </a:rPr>
              <a:t>elektronicka-hromadna-ziadost</a:t>
            </a:r>
            <a:r>
              <a:rPr lang="sk-SK" sz="2800" dirty="0" smtClean="0"/>
              <a:t> </a:t>
            </a:r>
            <a:endParaRPr lang="sk-SK" sz="2800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077200" cy="3810000"/>
          </a:xfrm>
        </p:spPr>
        <p:txBody>
          <a:bodyPr>
            <a:normAutofit/>
          </a:bodyPr>
          <a:lstStyle/>
          <a:p>
            <a:r>
              <a:rPr lang="sk-SK" dirty="0" smtClean="0"/>
              <a:t>Elektronická hromadná žiadosť</a:t>
            </a:r>
          </a:p>
          <a:p>
            <a:pPr algn="l"/>
            <a:endParaRPr lang="sk-SK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62" y="1529862"/>
            <a:ext cx="7543800" cy="431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Úrad splnomocnenca vlády SR pre rozvoj občianskej spoločnosti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377</Words>
  <Application>Microsoft Office PowerPoint</Application>
  <PresentationFormat>Prezentácia na obrazovke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 Andrejkovic</dc:creator>
  <cp:lastModifiedBy>Milan Andrejkovič</cp:lastModifiedBy>
  <cp:revision>28</cp:revision>
  <dcterms:created xsi:type="dcterms:W3CDTF">2006-08-16T00:00:00Z</dcterms:created>
  <dcterms:modified xsi:type="dcterms:W3CDTF">2015-11-20T09:42:15Z</dcterms:modified>
</cp:coreProperties>
</file>