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35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2895600"/>
          </a:xfrm>
        </p:spPr>
        <p:txBody>
          <a:bodyPr>
            <a:normAutofit fontScale="90000"/>
          </a:bodyPr>
          <a:lstStyle/>
          <a:p>
            <a:r>
              <a:rPr lang="sk-SK" sz="3600" b="1" dirty="0"/>
              <a:t>Zvyšovanie transparentnosti </a:t>
            </a:r>
            <a:r>
              <a:rPr lang="sk-SK" sz="3600" b="1" dirty="0" smtClean="0"/>
              <a:t/>
            </a:r>
            <a:br>
              <a:rPr lang="sk-SK" sz="3600" b="1" dirty="0" smtClean="0"/>
            </a:br>
            <a:r>
              <a:rPr lang="sk-SK" sz="3600" b="1" dirty="0" smtClean="0"/>
              <a:t>neziskového </a:t>
            </a:r>
            <a:r>
              <a:rPr lang="sk-SK" sz="3600" b="1" dirty="0"/>
              <a:t>sektora</a:t>
            </a:r>
            <a:r>
              <a:rPr lang="sk-SK" sz="3600" dirty="0"/>
              <a:t/>
            </a:r>
            <a:br>
              <a:rPr lang="sk-SK" sz="3600" dirty="0"/>
            </a:br>
            <a:r>
              <a:rPr lang="sk-SK" sz="3600" b="1" dirty="0"/>
              <a:t>a kvality služieb poskytovaných </a:t>
            </a:r>
            <a:br>
              <a:rPr lang="sk-SK" sz="3600" b="1" dirty="0"/>
            </a:br>
            <a:r>
              <a:rPr lang="sk-SK" sz="3600" b="1" dirty="0"/>
              <a:t>neziskovými organizáciami </a:t>
            </a:r>
            <a:br>
              <a:rPr lang="sk-SK" sz="3600" b="1" dirty="0"/>
            </a:br>
            <a:r>
              <a:rPr lang="sk-SK" sz="3600" b="1" dirty="0"/>
              <a:t>cez mechanizmus akreditácie MNO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600200"/>
            <a:ext cx="6400800" cy="762000"/>
          </a:xfrm>
        </p:spPr>
        <p:txBody>
          <a:bodyPr/>
          <a:lstStyle/>
          <a:p>
            <a:r>
              <a:rPr lang="sk-SK" b="1" dirty="0" smtClean="0"/>
              <a:t>Národný projekt</a:t>
            </a:r>
            <a:endParaRPr lang="sk-SK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600200"/>
            <a:ext cx="6400800" cy="3810000"/>
          </a:xfrm>
        </p:spPr>
        <p:txBody>
          <a:bodyPr>
            <a:normAutofit fontScale="55000" lnSpcReduction="20000"/>
          </a:bodyPr>
          <a:lstStyle/>
          <a:p>
            <a:r>
              <a:rPr lang="sk-SK" dirty="0" smtClean="0">
                <a:solidFill>
                  <a:schemeClr val="tx1"/>
                </a:solidFill>
              </a:rPr>
              <a:t>Národný projekt realizuje</a:t>
            </a:r>
          </a:p>
          <a:p>
            <a:r>
              <a:rPr lang="sk-SK" sz="4400" b="1" dirty="0" smtClean="0">
                <a:solidFill>
                  <a:schemeClr val="tx1"/>
                </a:solidFill>
              </a:rPr>
              <a:t>Úrad splnomocnenca vlády SR </a:t>
            </a:r>
          </a:p>
          <a:p>
            <a:r>
              <a:rPr lang="sk-SK" sz="4400" b="1" dirty="0" smtClean="0">
                <a:solidFill>
                  <a:schemeClr val="tx1"/>
                </a:solidFill>
              </a:rPr>
              <a:t>pre rozvoj občianskej spoločnosti</a:t>
            </a:r>
            <a:endParaRPr lang="sk-SK" sz="4400" b="1" dirty="0">
              <a:solidFill>
                <a:schemeClr val="tx1"/>
              </a:solidFill>
            </a:endParaRPr>
          </a:p>
          <a:p>
            <a:endParaRPr lang="sk-SK" dirty="0" smtClean="0"/>
          </a:p>
          <a:p>
            <a:r>
              <a:rPr lang="sk-SK" dirty="0" smtClean="0">
                <a:solidFill>
                  <a:schemeClr val="tx1"/>
                </a:solidFill>
              </a:rPr>
              <a:t>spolu s partnermi: </a:t>
            </a:r>
            <a:endParaRPr lang="sk-SK" dirty="0">
              <a:solidFill>
                <a:schemeClr val="tx1"/>
              </a:solidFill>
            </a:endParaRPr>
          </a:p>
          <a:p>
            <a:r>
              <a:rPr lang="sk-SK" sz="4400" b="1" dirty="0"/>
              <a:t>1. Slovenské neziskové servisné centrum</a:t>
            </a:r>
          </a:p>
          <a:p>
            <a:r>
              <a:rPr lang="sk-SK" sz="4400" b="1" dirty="0" smtClean="0"/>
              <a:t>Centrum </a:t>
            </a:r>
            <a:r>
              <a:rPr lang="sk-SK" sz="4400" b="1" dirty="0"/>
              <a:t>pre </a:t>
            </a:r>
            <a:r>
              <a:rPr lang="sk-SK" sz="4400" b="1" dirty="0" smtClean="0"/>
              <a:t>filantropiu</a:t>
            </a:r>
          </a:p>
          <a:p>
            <a:r>
              <a:rPr lang="sk-SK" sz="4400" b="1" dirty="0" smtClean="0"/>
              <a:t>PDCS</a:t>
            </a:r>
            <a:endParaRPr lang="sk-SK" sz="4400" b="1" dirty="0"/>
          </a:p>
          <a:p>
            <a:r>
              <a:rPr lang="sk-SK" sz="4400" b="1" dirty="0" smtClean="0"/>
              <a:t>SOCIA </a:t>
            </a:r>
            <a:r>
              <a:rPr lang="sk-SK" sz="4400" b="1" dirty="0"/>
              <a:t>– nadácia na podporu sociálnych zmien</a:t>
            </a:r>
          </a:p>
          <a:p>
            <a:endParaRPr lang="sk-SK" sz="3800" dirty="0"/>
          </a:p>
          <a:p>
            <a:r>
              <a:rPr lang="sk-SK" sz="2600" dirty="0">
                <a:solidFill>
                  <a:schemeClr val="tx1"/>
                </a:solidFill>
              </a:rPr>
              <a:t>Trvanie projektu: </a:t>
            </a:r>
            <a:r>
              <a:rPr lang="sk-SK" sz="2600" dirty="0" smtClean="0">
                <a:solidFill>
                  <a:schemeClr val="tx1"/>
                </a:solidFill>
              </a:rPr>
              <a:t>marec </a:t>
            </a:r>
            <a:r>
              <a:rPr lang="sk-SK" sz="2600" dirty="0">
                <a:solidFill>
                  <a:schemeClr val="tx1"/>
                </a:solidFill>
              </a:rPr>
              <a:t>2014 – december </a:t>
            </a:r>
            <a:r>
              <a:rPr lang="sk-SK" sz="2600" dirty="0" smtClean="0">
                <a:solidFill>
                  <a:schemeClr val="tx1"/>
                </a:solidFill>
              </a:rPr>
              <a:t>2015</a:t>
            </a:r>
            <a:endParaRPr lang="sk-SK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733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7162800" cy="3810000"/>
          </a:xfrm>
        </p:spPr>
        <p:txBody>
          <a:bodyPr>
            <a:normAutofit fontScale="47500" lnSpcReduction="20000"/>
          </a:bodyPr>
          <a:lstStyle/>
          <a:p>
            <a:r>
              <a:rPr lang="sk-SK" sz="6700" b="1" dirty="0" smtClean="0">
                <a:solidFill>
                  <a:schemeClr val="bg1">
                    <a:lumMod val="50000"/>
                  </a:schemeClr>
                </a:solidFill>
              </a:rPr>
              <a:t>Cieľ projektu</a:t>
            </a:r>
          </a:p>
          <a:p>
            <a:endParaRPr lang="sk-SK" sz="3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sk-SK" sz="4200" dirty="0">
                <a:solidFill>
                  <a:srgbClr val="000000"/>
                </a:solidFill>
                <a:cs typeface="Arial" panose="020B0604020202020204" pitchFamily="34" charset="0"/>
              </a:rPr>
              <a:t>vytvoriť objektívny a transparentný systém </a:t>
            </a:r>
            <a:r>
              <a:rPr lang="en-US" sz="4200" dirty="0">
                <a:solidFill>
                  <a:srgbClr val="000000"/>
                </a:solidFill>
                <a:cs typeface="Arial" panose="020B0604020202020204" pitchFamily="34" charset="0"/>
              </a:rPr>
              <a:t>“</a:t>
            </a:r>
            <a:r>
              <a:rPr lang="sk-SK" sz="4200" dirty="0">
                <a:solidFill>
                  <a:srgbClr val="000000"/>
                </a:solidFill>
                <a:cs typeface="Arial" panose="020B0604020202020204" pitchFamily="34" charset="0"/>
              </a:rPr>
              <a:t>akreditácie</a:t>
            </a:r>
            <a:r>
              <a:rPr lang="en-US" sz="4200" dirty="0">
                <a:solidFill>
                  <a:srgbClr val="000000"/>
                </a:solidFill>
                <a:cs typeface="Arial" panose="020B0604020202020204" pitchFamily="34" charset="0"/>
              </a:rPr>
              <a:t>”</a:t>
            </a:r>
            <a:r>
              <a:rPr lang="sk-SK" sz="42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sk-SK" sz="4200" dirty="0" smtClean="0">
                <a:solidFill>
                  <a:srgbClr val="000000"/>
                </a:solidFill>
                <a:cs typeface="Arial" panose="020B0604020202020204" pitchFamily="34" charset="0"/>
              </a:rPr>
              <a:t>MNO</a:t>
            </a:r>
            <a:endParaRPr lang="sk-SK" sz="4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sk-SK" sz="4200" b="1" dirty="0">
                <a:solidFill>
                  <a:srgbClr val="000000"/>
                </a:solidFill>
                <a:cs typeface="Arial" panose="020B0604020202020204" pitchFamily="34" charset="0"/>
              </a:rPr>
              <a:t>zjednodušiť administratívne procesy</a:t>
            </a:r>
            <a:r>
              <a:rPr lang="sk-SK" sz="4200" dirty="0">
                <a:solidFill>
                  <a:srgbClr val="000000"/>
                </a:solidFill>
                <a:cs typeface="Arial" panose="020B0604020202020204" pitchFamily="34" charset="0"/>
              </a:rPr>
              <a:t> a komunikáciu poskytovateľ – </a:t>
            </a:r>
            <a:r>
              <a:rPr lang="sk-SK" sz="4200" dirty="0" smtClean="0">
                <a:solidFill>
                  <a:srgbClr val="000000"/>
                </a:solidFill>
                <a:cs typeface="Arial" panose="020B0604020202020204" pitchFamily="34" charset="0"/>
              </a:rPr>
              <a:t>prijímateľ</a:t>
            </a:r>
            <a:endParaRPr lang="sk-SK" sz="4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sk-SK" sz="4200" dirty="0">
                <a:solidFill>
                  <a:srgbClr val="000000"/>
                </a:solidFill>
                <a:cs typeface="Arial" panose="020B0604020202020204" pitchFamily="34" charset="0"/>
              </a:rPr>
              <a:t>zlepšiť predpoklady pre efektívny </a:t>
            </a:r>
            <a:r>
              <a:rPr lang="sk-SK" sz="4200" b="1" dirty="0">
                <a:solidFill>
                  <a:srgbClr val="000000"/>
                </a:solidFill>
                <a:cs typeface="Arial" panose="020B0604020202020204" pitchFamily="34" charset="0"/>
              </a:rPr>
              <a:t>manažment verejných financií</a:t>
            </a:r>
            <a:r>
              <a:rPr lang="sk-SK" sz="4200" dirty="0">
                <a:solidFill>
                  <a:srgbClr val="000000"/>
                </a:solidFill>
                <a:cs typeface="Arial" panose="020B0604020202020204" pitchFamily="34" charset="0"/>
              </a:rPr>
              <a:t> na strane poskytovateľov </a:t>
            </a:r>
            <a:r>
              <a:rPr lang="sk-SK" sz="4200" dirty="0" smtClean="0">
                <a:solidFill>
                  <a:srgbClr val="000000"/>
                </a:solidFill>
                <a:cs typeface="Arial" panose="020B0604020202020204" pitchFamily="34" charset="0"/>
              </a:rPr>
              <a:t>i prijímateľov</a:t>
            </a:r>
            <a:endParaRPr lang="sk-SK" sz="4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sk-SK" sz="4200" dirty="0">
                <a:solidFill>
                  <a:srgbClr val="000000"/>
                </a:solidFill>
                <a:cs typeface="Arial" panose="020B0604020202020204" pitchFamily="34" charset="0"/>
              </a:rPr>
              <a:t>zabezpečiť vyššiu mieru </a:t>
            </a:r>
            <a:r>
              <a:rPr lang="sk-SK" sz="4200" b="1" dirty="0">
                <a:solidFill>
                  <a:srgbClr val="000000"/>
                </a:solidFill>
                <a:cs typeface="Arial" panose="020B0604020202020204" pitchFamily="34" charset="0"/>
              </a:rPr>
              <a:t>transparentnosti</a:t>
            </a:r>
            <a:r>
              <a:rPr lang="sk-SK" sz="4200" dirty="0">
                <a:solidFill>
                  <a:srgbClr val="000000"/>
                </a:solidFill>
                <a:cs typeface="Arial" panose="020B0604020202020204" pitchFamily="34" charset="0"/>
              </a:rPr>
              <a:t>, profesionality, kvality ľudských zdrojov a kvality služieb </a:t>
            </a:r>
            <a:r>
              <a:rPr lang="sk-SK" sz="4200" dirty="0" smtClean="0">
                <a:solidFill>
                  <a:srgbClr val="000000"/>
                </a:solidFill>
                <a:cs typeface="Arial" panose="020B0604020202020204" pitchFamily="34" charset="0"/>
              </a:rPr>
              <a:t>MNO</a:t>
            </a:r>
            <a:endParaRPr lang="sk-SK" sz="4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sk-SK" sz="4200" dirty="0">
                <a:solidFill>
                  <a:srgbClr val="000000"/>
                </a:solidFill>
                <a:cs typeface="Arial" panose="020B0604020202020204" pitchFamily="34" charset="0"/>
              </a:rPr>
              <a:t>posilniť vzájomnú </a:t>
            </a:r>
            <a:r>
              <a:rPr lang="sk-SK" sz="4200" b="1" dirty="0">
                <a:solidFill>
                  <a:srgbClr val="000000"/>
                </a:solidFill>
                <a:cs typeface="Arial" panose="020B0604020202020204" pitchFamily="34" charset="0"/>
              </a:rPr>
              <a:t>dôveru</a:t>
            </a:r>
            <a:r>
              <a:rPr lang="sk-SK" sz="4200" dirty="0">
                <a:solidFill>
                  <a:srgbClr val="000000"/>
                </a:solidFill>
                <a:cs typeface="Arial" panose="020B0604020202020204" pitchFamily="34" charset="0"/>
              </a:rPr>
              <a:t> a </a:t>
            </a:r>
            <a:r>
              <a:rPr lang="sk-SK" sz="4200" dirty="0" smtClean="0">
                <a:solidFill>
                  <a:srgbClr val="000000"/>
                </a:solidFill>
                <a:cs typeface="Arial" panose="020B0604020202020204" pitchFamily="34" charset="0"/>
              </a:rPr>
              <a:t>poznanie</a:t>
            </a:r>
            <a:endParaRPr lang="sk-SK" sz="4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sk-SK" sz="4200" dirty="0">
                <a:solidFill>
                  <a:srgbClr val="000000"/>
                </a:solidFill>
                <a:cs typeface="Arial" panose="020B0604020202020204" pitchFamily="34" charset="0"/>
              </a:rPr>
              <a:t>byť v súlade s trendom </a:t>
            </a:r>
            <a:r>
              <a:rPr lang="sk-SK" sz="4200" b="1" dirty="0">
                <a:solidFill>
                  <a:srgbClr val="000000"/>
                </a:solidFill>
                <a:cs typeface="Arial" panose="020B0604020202020204" pitchFamily="34" charset="0"/>
              </a:rPr>
              <a:t>elektronizácie</a:t>
            </a:r>
            <a:r>
              <a:rPr lang="sk-SK" sz="4200" dirty="0">
                <a:solidFill>
                  <a:srgbClr val="000000"/>
                </a:solidFill>
                <a:cs typeface="Arial" panose="020B0604020202020204" pitchFamily="34" charset="0"/>
              </a:rPr>
              <a:t> verejnej </a:t>
            </a:r>
            <a:r>
              <a:rPr lang="sk-SK" sz="4200" dirty="0" smtClean="0">
                <a:solidFill>
                  <a:srgbClr val="000000"/>
                </a:solidFill>
                <a:cs typeface="Arial" panose="020B0604020202020204" pitchFamily="34" charset="0"/>
              </a:rPr>
              <a:t>správy</a:t>
            </a:r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9216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7162800" cy="3810000"/>
          </a:xfrm>
        </p:spPr>
        <p:txBody>
          <a:bodyPr>
            <a:normAutofit fontScale="70000" lnSpcReduction="20000"/>
          </a:bodyPr>
          <a:lstStyle/>
          <a:p>
            <a:r>
              <a:rPr lang="sk-SK" sz="4600" b="1" dirty="0" smtClean="0">
                <a:solidFill>
                  <a:schemeClr val="bg1">
                    <a:lumMod val="50000"/>
                  </a:schemeClr>
                </a:solidFill>
              </a:rPr>
              <a:t>Hlavné aktivity projektu</a:t>
            </a:r>
          </a:p>
          <a:p>
            <a:endParaRPr lang="sk-SK" sz="3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sk-SK" sz="4200" dirty="0" smtClean="0">
                <a:solidFill>
                  <a:srgbClr val="000000"/>
                </a:solidFill>
                <a:cs typeface="Arial" panose="020B0604020202020204" pitchFamily="34" charset="0"/>
              </a:rPr>
              <a:t>Analýza stavu, potrieb a zahraničných skúseností s akreditáciou MNO</a:t>
            </a:r>
            <a:endParaRPr lang="sk-SK" sz="4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sk-SK" sz="4200" dirty="0" smtClean="0">
                <a:solidFill>
                  <a:srgbClr val="000000"/>
                </a:solidFill>
                <a:cs typeface="Arial" panose="020B0604020202020204" pitchFamily="34" charset="0"/>
              </a:rPr>
              <a:t>Návrh obsahovej náplne OIS</a:t>
            </a:r>
            <a:endParaRPr lang="sk-SK" sz="4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sk-SK" sz="4200" dirty="0" smtClean="0">
                <a:solidFill>
                  <a:srgbClr val="000000"/>
                </a:solidFill>
                <a:cs typeface="Arial" panose="020B0604020202020204" pitchFamily="34" charset="0"/>
              </a:rPr>
              <a:t>Pracovné workshopy a vyjednávacie stretnutia</a:t>
            </a:r>
            <a:endParaRPr lang="sk-SK" sz="4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sk-SK" sz="4200" dirty="0" smtClean="0">
                <a:solidFill>
                  <a:srgbClr val="000000"/>
                </a:solidFill>
                <a:cs typeface="Arial" panose="020B0604020202020204" pitchFamily="34" charset="0"/>
              </a:rPr>
              <a:t>Vzdelávacie a poradenské aktivity</a:t>
            </a:r>
            <a:endParaRPr lang="sk-SK" sz="4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14011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7162800" cy="3810000"/>
          </a:xfrm>
        </p:spPr>
        <p:txBody>
          <a:bodyPr>
            <a:normAutofit fontScale="70000" lnSpcReduction="20000"/>
          </a:bodyPr>
          <a:lstStyle/>
          <a:p>
            <a:r>
              <a:rPr lang="sk-SK" sz="4600" b="1" dirty="0" smtClean="0">
                <a:solidFill>
                  <a:schemeClr val="bg1">
                    <a:lumMod val="50000"/>
                  </a:schemeClr>
                </a:solidFill>
              </a:rPr>
              <a:t>Výstupy projektu</a:t>
            </a:r>
          </a:p>
          <a:p>
            <a:endParaRPr lang="sk-SK" sz="3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sk-SK" sz="4200" dirty="0" smtClean="0">
                <a:solidFill>
                  <a:srgbClr val="000000"/>
                </a:solidFill>
                <a:cs typeface="Arial" panose="020B0604020202020204" pitchFamily="34" charset="0"/>
              </a:rPr>
              <a:t>Analýza legislatívy</a:t>
            </a:r>
          </a:p>
          <a:p>
            <a:pPr marL="742950" indent="-742950" algn="l">
              <a:buFont typeface="+mj-lt"/>
              <a:buAutoNum type="arabicPeriod"/>
            </a:pPr>
            <a:r>
              <a:rPr lang="sk-SK" sz="4200" dirty="0" smtClean="0">
                <a:solidFill>
                  <a:srgbClr val="000000"/>
                </a:solidFill>
                <a:cs typeface="Arial" panose="020B0604020202020204" pitchFamily="34" charset="0"/>
              </a:rPr>
              <a:t>Analýza zahraničných akreditačných systémov</a:t>
            </a:r>
          </a:p>
          <a:p>
            <a:pPr marL="742950" indent="-742950" algn="l">
              <a:buFont typeface="+mj-lt"/>
              <a:buAutoNum type="arabicPeriod"/>
            </a:pPr>
            <a:r>
              <a:rPr lang="sk-SK" sz="4200" dirty="0" smtClean="0">
                <a:solidFill>
                  <a:srgbClr val="000000"/>
                </a:solidFill>
                <a:cs typeface="Arial" panose="020B0604020202020204" pitchFamily="34" charset="0"/>
              </a:rPr>
              <a:t>Analýza potrieb špecifických cieľových skupín</a:t>
            </a:r>
          </a:p>
          <a:p>
            <a:pPr marL="742950" indent="-742950" algn="l">
              <a:buFont typeface="+mj-lt"/>
              <a:buAutoNum type="arabicPeriod"/>
            </a:pPr>
            <a:r>
              <a:rPr lang="sk-SK" sz="42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Návrh finálneho modelu OIS MNO</a:t>
            </a:r>
            <a:endParaRPr lang="sk-SK" sz="42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sk-SK" sz="4200" dirty="0" smtClean="0">
                <a:solidFill>
                  <a:srgbClr val="000000"/>
                </a:solidFill>
                <a:cs typeface="Arial" panose="020B0604020202020204" pitchFamily="34" charset="0"/>
              </a:rPr>
              <a:t>Preškolení zástupcovia MNO a VS</a:t>
            </a:r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41809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146</Words>
  <Application>Microsoft Office PowerPoint</Application>
  <PresentationFormat>Prezentácia na obrazovke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Office Theme</vt:lpstr>
      <vt:lpstr>Zvyšovanie transparentnosti  neziskového sektora a kvality služieb poskytovaných  neziskovými organizáciami  cez mechanizmus akreditácie MNO 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Skarlet Ondrejcakova</dc:creator>
  <cp:lastModifiedBy>Skarlet Ondrejčáková</cp:lastModifiedBy>
  <cp:revision>12</cp:revision>
  <dcterms:created xsi:type="dcterms:W3CDTF">2006-08-16T00:00:00Z</dcterms:created>
  <dcterms:modified xsi:type="dcterms:W3CDTF">2015-11-03T10:08:39Z</dcterms:modified>
</cp:coreProperties>
</file>