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0" r:id="rId4"/>
    <p:sldId id="258" r:id="rId5"/>
    <p:sldId id="264" r:id="rId6"/>
    <p:sldId id="263" r:id="rId7"/>
    <p:sldId id="266" r:id="rId8"/>
    <p:sldId id="265" r:id="rId9"/>
    <p:sldId id="267" r:id="rId10"/>
    <p:sldId id="268" r:id="rId11"/>
    <p:sldId id="269" r:id="rId12"/>
    <p:sldId id="259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AB33A-5E7A-4C30-9057-C703862CFD73}" type="datetimeFigureOut">
              <a:rPr lang="sk-SK" smtClean="0"/>
              <a:t>21. 10. 2015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8F1CB-13BC-4E1C-8C55-9A3AE13714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3954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.andrejkovic2@minv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ensko.s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lovensko.sk/sk/elektronicka-hromadna-ziados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>Zvyšovanie transparentnosti </a:t>
            </a:r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neziskového </a:t>
            </a:r>
            <a:r>
              <a:rPr lang="sk-SK" sz="3600" b="1" dirty="0"/>
              <a:t>sektora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>a kvality služieb poskytovaných </a:t>
            </a:r>
            <a:br>
              <a:rPr lang="sk-SK" sz="3600" b="1" dirty="0"/>
            </a:br>
            <a:r>
              <a:rPr lang="sk-SK" sz="3600" b="1" dirty="0"/>
              <a:t>neziskovými organizáciami </a:t>
            </a:r>
            <a:br>
              <a:rPr lang="sk-SK" sz="3600" b="1" dirty="0"/>
            </a:br>
            <a:r>
              <a:rPr lang="sk-SK" sz="3600" b="1" dirty="0"/>
              <a:t>cez mechanizmus akreditácie MNO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762000"/>
          </a:xfrm>
        </p:spPr>
        <p:txBody>
          <a:bodyPr/>
          <a:lstStyle/>
          <a:p>
            <a:r>
              <a:rPr lang="sk-SK" b="1" dirty="0" smtClean="0"/>
              <a:t>Národný projekt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2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381000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Spôsob realizácie</a:t>
            </a:r>
            <a:endParaRPr lang="sk-SK" sz="2800" b="1" dirty="0" smtClean="0"/>
          </a:p>
          <a:p>
            <a:pPr algn="l"/>
            <a:endParaRPr lang="sk-SK" dirty="0" smtClean="0"/>
          </a:p>
          <a:p>
            <a:pPr marL="514350" indent="-51435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autor </a:t>
            </a:r>
            <a:r>
              <a:rPr lang="sk-SK" sz="2400" dirty="0" smtClean="0">
                <a:solidFill>
                  <a:schemeClr val="tx1"/>
                </a:solidFill>
              </a:rPr>
              <a:t>vytvorí eHŽ </a:t>
            </a:r>
            <a:r>
              <a:rPr lang="sk-SK" sz="2400" dirty="0" smtClean="0">
                <a:solidFill>
                  <a:schemeClr val="tx1"/>
                </a:solidFill>
              </a:rPr>
              <a:t>a začne elektronicky </a:t>
            </a:r>
            <a:r>
              <a:rPr lang="sk-SK" sz="2400" dirty="0" smtClean="0">
                <a:solidFill>
                  <a:schemeClr val="tx1"/>
                </a:solidFill>
              </a:rPr>
              <a:t>získavať </a:t>
            </a:r>
            <a:r>
              <a:rPr lang="sk-SK" sz="2400" dirty="0" smtClean="0">
                <a:solidFill>
                  <a:schemeClr val="tx1"/>
                </a:solidFill>
              </a:rPr>
              <a:t>podpisy</a:t>
            </a:r>
            <a:endParaRPr lang="sk-SK" sz="24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po </a:t>
            </a:r>
            <a:r>
              <a:rPr lang="sk-SK" sz="2400" dirty="0" smtClean="0">
                <a:solidFill>
                  <a:schemeClr val="tx1"/>
                </a:solidFill>
              </a:rPr>
              <a:t>úspešnom vyzbieraní 15.000 podpisov za 30 dní bude eHŽ postúpená na riešenie kompetentnému orgánu</a:t>
            </a:r>
          </a:p>
          <a:p>
            <a:pPr marL="514350" indent="-514350" algn="l">
              <a:buFont typeface="+mj-lt"/>
              <a:buAutoNum type="arabicPeriod"/>
            </a:pPr>
            <a:r>
              <a:rPr lang="sk-SK" sz="2400" dirty="0">
                <a:solidFill>
                  <a:schemeClr val="tx1"/>
                </a:solidFill>
              </a:rPr>
              <a:t>a</a:t>
            </a:r>
            <a:r>
              <a:rPr lang="sk-SK" sz="2400" dirty="0" smtClean="0">
                <a:solidFill>
                  <a:schemeClr val="tx1"/>
                </a:solidFill>
              </a:rPr>
              <a:t>) na žiadosť vláda odpovedá do </a:t>
            </a:r>
            <a:r>
              <a:rPr lang="sk-SK" sz="2400" dirty="0">
                <a:solidFill>
                  <a:schemeClr val="tx1"/>
                </a:solidFill>
              </a:rPr>
              <a:t>30 dní a </a:t>
            </a:r>
            <a:r>
              <a:rPr lang="sk-SK" sz="2400" dirty="0" smtClean="0">
                <a:solidFill>
                  <a:schemeClr val="tx1"/>
                </a:solidFill>
              </a:rPr>
              <a:t>prijíma </a:t>
            </a:r>
            <a:r>
              <a:rPr lang="sk-SK" sz="2400" dirty="0">
                <a:solidFill>
                  <a:schemeClr val="tx1"/>
                </a:solidFill>
              </a:rPr>
              <a:t>opatrenia do 60 </a:t>
            </a:r>
            <a:r>
              <a:rPr lang="sk-SK" sz="2400" dirty="0" smtClean="0">
                <a:solidFill>
                  <a:schemeClr val="tx1"/>
                </a:solidFill>
              </a:rPr>
              <a:t>dní</a:t>
            </a:r>
          </a:p>
          <a:p>
            <a:pPr algn="l"/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smtClean="0">
                <a:solidFill>
                  <a:schemeClr val="tx1"/>
                </a:solidFill>
              </a:rPr>
              <a:t>       b) v prípade legislatívnych krokov </a:t>
            </a:r>
            <a:r>
              <a:rPr lang="sk-SK" sz="2400" dirty="0">
                <a:solidFill>
                  <a:schemeClr val="tx1"/>
                </a:solidFill>
              </a:rPr>
              <a:t>do 6 </a:t>
            </a:r>
            <a:r>
              <a:rPr lang="sk-SK" sz="2400" dirty="0" smtClean="0">
                <a:solidFill>
                  <a:schemeClr val="tx1"/>
                </a:solidFill>
              </a:rPr>
              <a:t>mesiacov</a:t>
            </a:r>
            <a:endParaRPr lang="sk-S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03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2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229600" cy="3810000"/>
          </a:xfrm>
        </p:spPr>
        <p:txBody>
          <a:bodyPr>
            <a:normAutofit/>
          </a:bodyPr>
          <a:lstStyle/>
          <a:p>
            <a:pPr algn="l"/>
            <a:endParaRPr lang="sk-SK" dirty="0" smtClean="0"/>
          </a:p>
          <a:p>
            <a:r>
              <a:rPr lang="sk-SK" sz="2800" dirty="0" smtClean="0">
                <a:solidFill>
                  <a:schemeClr val="tx1"/>
                </a:solidFill>
              </a:rPr>
              <a:t>eHŽ je </a:t>
            </a:r>
            <a:r>
              <a:rPr lang="sk-SK" sz="2800" dirty="0">
                <a:solidFill>
                  <a:schemeClr val="tx1"/>
                </a:solidFill>
              </a:rPr>
              <a:t>súčasťou projektu </a:t>
            </a:r>
            <a:endParaRPr lang="sk-SK" sz="2800" dirty="0" smtClean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„</a:t>
            </a:r>
            <a:r>
              <a:rPr lang="sk-SK" sz="2800" b="1" dirty="0">
                <a:solidFill>
                  <a:schemeClr val="tx1"/>
                </a:solidFill>
              </a:rPr>
              <a:t>Elektronické služby Úradu vlády </a:t>
            </a:r>
            <a:r>
              <a:rPr lang="sk-SK" sz="2800" b="1" dirty="0" smtClean="0">
                <a:solidFill>
                  <a:schemeClr val="tx1"/>
                </a:solidFill>
              </a:rPr>
              <a:t>SR </a:t>
            </a:r>
          </a:p>
          <a:p>
            <a:r>
              <a:rPr lang="sk-SK" sz="2800" b="1" dirty="0" smtClean="0">
                <a:solidFill>
                  <a:schemeClr val="tx1"/>
                </a:solidFill>
              </a:rPr>
              <a:t>– </a:t>
            </a:r>
            <a:r>
              <a:rPr lang="sk-SK" sz="2800" b="1" dirty="0">
                <a:solidFill>
                  <a:schemeClr val="tx1"/>
                </a:solidFill>
              </a:rPr>
              <a:t>eDemokracia a otvorená vláda</a:t>
            </a:r>
            <a:r>
              <a:rPr lang="sk-SK" sz="2800" dirty="0">
                <a:solidFill>
                  <a:schemeClr val="tx1"/>
                </a:solidFill>
              </a:rPr>
              <a:t>“, </a:t>
            </a:r>
            <a:endParaRPr lang="sk-SK" sz="2800" dirty="0" smtClean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ktorej </a:t>
            </a:r>
            <a:r>
              <a:rPr lang="sk-SK" sz="2800" dirty="0">
                <a:solidFill>
                  <a:schemeClr val="tx1"/>
                </a:solidFill>
              </a:rPr>
              <a:t>hlavným cieľom je vytvorenie integrovaného informačného systému </a:t>
            </a:r>
            <a:r>
              <a:rPr lang="sk-SK" sz="2800" dirty="0" err="1" smtClean="0">
                <a:solidFill>
                  <a:schemeClr val="tx1"/>
                </a:solidFill>
              </a:rPr>
              <a:t>e-Demokracie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>
                <a:solidFill>
                  <a:schemeClr val="tx1"/>
                </a:solidFill>
              </a:rPr>
              <a:t>a otvorenej vlády.</a:t>
            </a:r>
            <a:endParaRPr lang="sk-SK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62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sz="2400" b="1" dirty="0" smtClean="0"/>
              <a:t>Ďakujem za pozornosť</a:t>
            </a:r>
            <a:endParaRPr lang="sk-SK" sz="2400" b="1" dirty="0"/>
          </a:p>
          <a:p>
            <a:endParaRPr lang="sk-SK" sz="2400" dirty="0"/>
          </a:p>
          <a:p>
            <a:r>
              <a:rPr lang="sk-SK" sz="2600" b="1" dirty="0" smtClean="0"/>
              <a:t>Milan Andrejkovič</a:t>
            </a:r>
          </a:p>
          <a:p>
            <a:r>
              <a:rPr lang="sk-SK" sz="1800" dirty="0">
                <a:solidFill>
                  <a:schemeClr val="tx1"/>
                </a:solidFill>
              </a:rPr>
              <a:t>Úrad splnomocnenca vlády SR </a:t>
            </a:r>
            <a:endParaRPr lang="sk-SK" sz="1800" dirty="0" smtClean="0">
              <a:solidFill>
                <a:schemeClr val="tx1"/>
              </a:solidFill>
            </a:endParaRPr>
          </a:p>
          <a:p>
            <a:r>
              <a:rPr lang="sk-SK" sz="1800" dirty="0" smtClean="0">
                <a:solidFill>
                  <a:schemeClr val="tx1"/>
                </a:solidFill>
              </a:rPr>
              <a:t>pre </a:t>
            </a:r>
            <a:r>
              <a:rPr lang="sk-SK" sz="1800" dirty="0">
                <a:solidFill>
                  <a:schemeClr val="tx1"/>
                </a:solidFill>
              </a:rPr>
              <a:t>rozvoj občianskej </a:t>
            </a:r>
            <a:r>
              <a:rPr lang="sk-SK" sz="1800" dirty="0" smtClean="0">
                <a:solidFill>
                  <a:schemeClr val="tx1"/>
                </a:solidFill>
              </a:rPr>
              <a:t>spoločnosti</a:t>
            </a:r>
          </a:p>
          <a:p>
            <a:r>
              <a:rPr lang="sk-SK" sz="1800" dirty="0" smtClean="0">
                <a:solidFill>
                  <a:schemeClr val="tx1"/>
                </a:solidFill>
              </a:rPr>
              <a:t>tel.: 02 / 509 44 982</a:t>
            </a:r>
          </a:p>
          <a:p>
            <a:r>
              <a:rPr lang="sk-SK" sz="1800" dirty="0" smtClean="0">
                <a:solidFill>
                  <a:schemeClr val="tx1"/>
                </a:solidFill>
              </a:rPr>
              <a:t>e-mail:</a:t>
            </a:r>
            <a:r>
              <a:rPr lang="sk-SK" sz="1800" dirty="0" smtClean="0"/>
              <a:t> </a:t>
            </a:r>
            <a:r>
              <a:rPr lang="sk-SK" sz="1800" dirty="0" smtClean="0">
                <a:hlinkClick r:id="rId3"/>
              </a:rPr>
              <a:t>milan.andrejkovic2@minv.sk</a:t>
            </a:r>
            <a:endParaRPr lang="sk-SK" sz="1800" dirty="0" smtClean="0"/>
          </a:p>
          <a:p>
            <a:endParaRPr lang="sk-SK" sz="1800" dirty="0"/>
          </a:p>
          <a:p>
            <a:endParaRPr lang="sk-SK" sz="2600" dirty="0" smtClean="0"/>
          </a:p>
          <a:p>
            <a:endParaRPr lang="sk-SK" sz="2600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7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Národný projekt realizuje</a:t>
            </a:r>
          </a:p>
          <a:p>
            <a:r>
              <a:rPr lang="sk-SK" sz="3800" b="1" dirty="0" smtClean="0"/>
              <a:t>Úrad splnomocnenca vlády SR </a:t>
            </a:r>
          </a:p>
          <a:p>
            <a:r>
              <a:rPr lang="sk-SK" sz="3800" b="1" dirty="0" smtClean="0"/>
              <a:t>pre rozvoj občianskej spoločnosti</a:t>
            </a:r>
            <a:endParaRPr lang="sk-SK" sz="3800" b="1" dirty="0"/>
          </a:p>
          <a:p>
            <a:endParaRPr lang="sk-SK" dirty="0" smtClean="0"/>
          </a:p>
          <a:p>
            <a:r>
              <a:rPr lang="sk-SK" dirty="0" smtClean="0">
                <a:solidFill>
                  <a:schemeClr val="tx1"/>
                </a:solidFill>
              </a:rPr>
              <a:t>spolu s partnermi: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sk-SK" b="1" dirty="0"/>
              <a:t>1. Slovenské neziskové servisné centrum</a:t>
            </a:r>
          </a:p>
          <a:p>
            <a:r>
              <a:rPr lang="sk-SK" b="1" dirty="0" smtClean="0"/>
              <a:t>Centrum </a:t>
            </a:r>
            <a:r>
              <a:rPr lang="sk-SK" b="1" dirty="0"/>
              <a:t>pre </a:t>
            </a:r>
            <a:r>
              <a:rPr lang="sk-SK" b="1" dirty="0" smtClean="0"/>
              <a:t>filantropiu</a:t>
            </a:r>
          </a:p>
          <a:p>
            <a:r>
              <a:rPr lang="sk-SK" b="1" dirty="0" smtClean="0"/>
              <a:t>PDCS</a:t>
            </a:r>
            <a:endParaRPr lang="sk-SK" b="1" dirty="0"/>
          </a:p>
          <a:p>
            <a:r>
              <a:rPr lang="sk-SK" b="1" dirty="0" smtClean="0"/>
              <a:t>SOCIA </a:t>
            </a:r>
            <a:r>
              <a:rPr lang="sk-SK" b="1" dirty="0"/>
              <a:t>– nadácia na podporu sociálnych zmien</a:t>
            </a:r>
          </a:p>
          <a:p>
            <a:endParaRPr lang="sk-SK" sz="3800" dirty="0"/>
          </a:p>
          <a:p>
            <a:r>
              <a:rPr lang="sk-SK" sz="2600" dirty="0">
                <a:solidFill>
                  <a:schemeClr val="tx1"/>
                </a:solidFill>
              </a:rPr>
              <a:t>Trvanie projektu: </a:t>
            </a:r>
            <a:r>
              <a:rPr lang="sk-SK" sz="2600" dirty="0" smtClean="0">
                <a:solidFill>
                  <a:schemeClr val="tx1"/>
                </a:solidFill>
              </a:rPr>
              <a:t>marec </a:t>
            </a:r>
            <a:r>
              <a:rPr lang="sk-SK" sz="2600" dirty="0">
                <a:solidFill>
                  <a:schemeClr val="tx1"/>
                </a:solidFill>
              </a:rPr>
              <a:t>2014 – december 2015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77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620000" cy="3810000"/>
          </a:xfrm>
        </p:spPr>
        <p:txBody>
          <a:bodyPr>
            <a:normAutofit/>
          </a:bodyPr>
          <a:lstStyle/>
          <a:p>
            <a:endParaRPr lang="sk-SK" sz="2000" dirty="0" smtClean="0"/>
          </a:p>
          <a:p>
            <a:r>
              <a:rPr lang="sk-SK" dirty="0" smtClean="0"/>
              <a:t>Slovenská </a:t>
            </a:r>
            <a:r>
              <a:rPr lang="sk-SK" dirty="0" smtClean="0"/>
              <a:t>republika sa v roku 2011 </a:t>
            </a:r>
            <a:endParaRPr lang="sk-SK" dirty="0" smtClean="0"/>
          </a:p>
          <a:p>
            <a:r>
              <a:rPr lang="sk-SK" dirty="0" smtClean="0"/>
              <a:t>stala </a:t>
            </a:r>
            <a:r>
              <a:rPr lang="sk-SK" dirty="0" smtClean="0"/>
              <a:t>členom medzinárodnej </a:t>
            </a:r>
            <a:endParaRPr lang="sk-SK" dirty="0" smtClean="0"/>
          </a:p>
          <a:p>
            <a:r>
              <a:rPr lang="sk-SK" sz="3600" b="1" dirty="0" smtClean="0">
                <a:solidFill>
                  <a:schemeClr val="tx1"/>
                </a:solidFill>
              </a:rPr>
              <a:t>Iniciatívy </a:t>
            </a:r>
            <a:r>
              <a:rPr lang="sk-SK" sz="3600" b="1" dirty="0" smtClean="0">
                <a:solidFill>
                  <a:schemeClr val="tx1"/>
                </a:solidFill>
              </a:rPr>
              <a:t>pre otvorené </a:t>
            </a:r>
            <a:r>
              <a:rPr lang="sk-SK" sz="3600" b="1" dirty="0" smtClean="0">
                <a:solidFill>
                  <a:schemeClr val="tx1"/>
                </a:solidFill>
              </a:rPr>
              <a:t>vládnutie</a:t>
            </a:r>
            <a:r>
              <a:rPr lang="sk-SK" dirty="0"/>
              <a:t> </a:t>
            </a:r>
            <a:r>
              <a:rPr lang="sk-SK" dirty="0" smtClean="0"/>
              <a:t>- </a:t>
            </a:r>
            <a:endParaRPr lang="sk-SK" dirty="0" smtClean="0"/>
          </a:p>
          <a:p>
            <a:r>
              <a:rPr lang="sk-SK" dirty="0" smtClean="0"/>
              <a:t>záväzok väčšej 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</a:rPr>
              <a:t>otvorenosti</a:t>
            </a:r>
            <a:r>
              <a:rPr lang="sk-SK" b="1" dirty="0">
                <a:solidFill>
                  <a:schemeClr val="bg1">
                    <a:lumMod val="50000"/>
                  </a:schemeClr>
                </a:solidFill>
              </a:rPr>
              <a:t>, transparentnosti a odozvy voči verejnosti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69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6858000" cy="2819400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sz="3600" b="1" dirty="0" smtClean="0">
                <a:solidFill>
                  <a:schemeClr val="tx1"/>
                </a:solidFill>
              </a:rPr>
              <a:t>Elektronická </a:t>
            </a:r>
            <a:r>
              <a:rPr lang="sk-SK" sz="3600" b="1" dirty="0" smtClean="0">
                <a:solidFill>
                  <a:schemeClr val="tx1"/>
                </a:solidFill>
              </a:rPr>
              <a:t>hromadná </a:t>
            </a:r>
            <a:r>
              <a:rPr lang="sk-SK" sz="3600" b="1" dirty="0" smtClean="0">
                <a:solidFill>
                  <a:schemeClr val="tx1"/>
                </a:solidFill>
              </a:rPr>
              <a:t>žiadosť</a:t>
            </a:r>
          </a:p>
          <a:p>
            <a:endParaRPr lang="sk-SK" b="1" dirty="0" smtClean="0">
              <a:solidFill>
                <a:schemeClr val="tx1"/>
              </a:solidFill>
            </a:endParaRPr>
          </a:p>
          <a:p>
            <a:r>
              <a:rPr lang="sk-SK" dirty="0" smtClean="0"/>
              <a:t>jeden </a:t>
            </a:r>
            <a:r>
              <a:rPr lang="sk-SK" dirty="0"/>
              <a:t>z dobrovoľných záväzkov vlády</a:t>
            </a:r>
            <a:endParaRPr lang="sk-SK" b="1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48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001000" cy="3810000"/>
          </a:xfrm>
        </p:spPr>
        <p:txBody>
          <a:bodyPr>
            <a:normAutofit/>
          </a:bodyPr>
          <a:lstStyle/>
          <a:p>
            <a:pPr algn="l"/>
            <a:endParaRPr lang="sk-SK" dirty="0" smtClean="0"/>
          </a:p>
          <a:p>
            <a:r>
              <a:rPr lang="sk-SK" dirty="0" smtClean="0"/>
              <a:t>Prostredníctvom </a:t>
            </a:r>
            <a:r>
              <a:rPr lang="sk-SK" b="1" dirty="0" smtClean="0"/>
              <a:t>eHŽ</a:t>
            </a:r>
            <a:r>
              <a:rPr lang="sk-SK" dirty="0" smtClean="0"/>
              <a:t> </a:t>
            </a:r>
          </a:p>
          <a:p>
            <a:r>
              <a:rPr lang="sk-SK" dirty="0" smtClean="0"/>
              <a:t>môže </a:t>
            </a:r>
            <a:r>
              <a:rPr lang="sk-SK" dirty="0"/>
              <a:t>verejnosť adresovať </a:t>
            </a:r>
            <a:endParaRPr lang="sk-SK" dirty="0" smtClean="0"/>
          </a:p>
          <a:p>
            <a:r>
              <a:rPr lang="sk-SK" dirty="0" smtClean="0"/>
              <a:t>svoju </a:t>
            </a:r>
            <a:r>
              <a:rPr lang="sk-SK" dirty="0"/>
              <a:t>požiadavku na vládu SR, </a:t>
            </a:r>
            <a:endParaRPr lang="sk-SK" dirty="0" smtClean="0"/>
          </a:p>
          <a:p>
            <a:r>
              <a:rPr lang="sk-SK" dirty="0" smtClean="0"/>
              <a:t>ktorá </a:t>
            </a:r>
            <a:r>
              <a:rPr lang="sk-SK" dirty="0"/>
              <a:t>je povinná sa ňou zaoberať.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838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2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3810000"/>
          </a:xfrm>
        </p:spPr>
        <p:txBody>
          <a:bodyPr>
            <a:normAutofit/>
          </a:bodyPr>
          <a:lstStyle/>
          <a:p>
            <a:pPr algn="l"/>
            <a:endParaRPr lang="sk-SK" dirty="0" smtClean="0"/>
          </a:p>
          <a:p>
            <a:r>
              <a:rPr lang="sk-SK" dirty="0" smtClean="0"/>
              <a:t>Vláda </a:t>
            </a:r>
            <a:r>
              <a:rPr lang="sk-SK" dirty="0"/>
              <a:t>SR sa zaviazala, </a:t>
            </a:r>
            <a:endParaRPr lang="sk-SK" dirty="0" smtClean="0"/>
          </a:p>
          <a:p>
            <a:r>
              <a:rPr lang="sk-SK" dirty="0" smtClean="0"/>
              <a:t>že </a:t>
            </a:r>
            <a:r>
              <a:rPr lang="sk-SK" dirty="0"/>
              <a:t>sa bude zaoberať  každou eHŽ, </a:t>
            </a:r>
            <a:endParaRPr lang="sk-SK" dirty="0" smtClean="0"/>
          </a:p>
          <a:p>
            <a:r>
              <a:rPr lang="sk-SK" dirty="0" smtClean="0"/>
              <a:t>ktorá </a:t>
            </a:r>
            <a:r>
              <a:rPr lang="sk-SK" dirty="0"/>
              <a:t>si dokáže za 30 dní získať </a:t>
            </a:r>
            <a:endParaRPr lang="sk-SK" dirty="0" smtClean="0"/>
          </a:p>
          <a:p>
            <a:r>
              <a:rPr lang="sk-SK" u="sng" dirty="0" smtClean="0"/>
              <a:t>elektronicky </a:t>
            </a:r>
            <a:r>
              <a:rPr lang="sk-SK" u="sng" dirty="0" smtClean="0"/>
              <a:t>minimálne 15.000 podporovateľov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17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2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533400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Porovnanie eHŽ a petície</a:t>
            </a:r>
          </a:p>
          <a:p>
            <a:pPr algn="l"/>
            <a:endParaRPr lang="sk-SK" sz="2400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212729"/>
              </p:ext>
            </p:extLst>
          </p:nvPr>
        </p:nvGraphicFramePr>
        <p:xfrm>
          <a:off x="533400" y="2286000"/>
          <a:ext cx="8382000" cy="274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1959"/>
                <a:gridCol w="4320041"/>
              </a:tblGrid>
              <a:tr h="468234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</a:rPr>
                        <a:t>eHŽ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 smtClean="0">
                          <a:effectLst/>
                        </a:rPr>
                        <a:t>Petícia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5937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Dobrovoľný záväzok vlády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Povinnosť sa zaoberať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45937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Nie v zákone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Zákon o petičnom práve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45937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Smerovaná na vládu ako </a:t>
                      </a:r>
                      <a:r>
                        <a:rPr lang="sk-SK" sz="1800" u="none" strike="noStrike" dirty="0" smtClean="0">
                          <a:effectLst/>
                          <a:latin typeface="+mn-lt"/>
                        </a:rPr>
                        <a:t>kolektívny </a:t>
                      </a:r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orgán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Smerovaná na konkrétny orgán verejnej moci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6823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Potrebných </a:t>
                      </a:r>
                      <a:r>
                        <a:rPr lang="pl-PL" sz="1800" u="none" strike="noStrike" dirty="0" smtClean="0">
                          <a:effectLst/>
                          <a:latin typeface="+mn-lt"/>
                        </a:rPr>
                        <a:t>15.000 </a:t>
                      </a:r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podpisov za 30 dní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Stačí aj 1 podpis *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6823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Elektronicky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Papierovo alebo elektronicky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7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2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3810000"/>
          </a:xfrm>
        </p:spPr>
        <p:txBody>
          <a:bodyPr>
            <a:normAutofit/>
          </a:bodyPr>
          <a:lstStyle/>
          <a:p>
            <a:r>
              <a:rPr lang="sk-SK" dirty="0"/>
              <a:t>eHŽ </a:t>
            </a:r>
            <a:r>
              <a:rPr lang="sk-SK" dirty="0" smtClean="0"/>
              <a:t>sa vytvára cez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ústredný portál verejnej správy</a:t>
            </a:r>
            <a:r>
              <a:rPr lang="sk-SK" dirty="0" smtClean="0"/>
              <a:t> </a:t>
            </a:r>
            <a:r>
              <a:rPr lang="sk-SK" dirty="0" err="1" smtClean="0">
                <a:hlinkClick r:id="rId3"/>
              </a:rPr>
              <a:t>www.slovensko.sk</a:t>
            </a:r>
            <a:endParaRPr lang="sk-SK" dirty="0" smtClean="0"/>
          </a:p>
          <a:p>
            <a:pPr algn="l"/>
            <a:endParaRPr lang="sk-SK" dirty="0"/>
          </a:p>
          <a:p>
            <a:r>
              <a:rPr lang="sk-SK" sz="2800" dirty="0" smtClean="0">
                <a:hlinkClick r:id="rId4"/>
              </a:rPr>
              <a:t>www.slovensko.sk/</a:t>
            </a:r>
            <a:r>
              <a:rPr lang="sk-SK" sz="2800" dirty="0" err="1" smtClean="0">
                <a:hlinkClick r:id="rId4"/>
              </a:rPr>
              <a:t>sk</a:t>
            </a:r>
            <a:r>
              <a:rPr lang="sk-SK" sz="2800" dirty="0" smtClean="0">
                <a:hlinkClick r:id="rId4"/>
              </a:rPr>
              <a:t>/</a:t>
            </a:r>
            <a:r>
              <a:rPr lang="sk-SK" sz="2800" dirty="0" err="1" smtClean="0">
                <a:hlinkClick r:id="rId4"/>
              </a:rPr>
              <a:t>elektronicka-hromadna-ziadost</a:t>
            </a:r>
            <a:r>
              <a:rPr lang="sk-SK" sz="2800" dirty="0" smtClean="0"/>
              <a:t>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906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2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3810000"/>
          </a:xfrm>
        </p:spPr>
        <p:txBody>
          <a:bodyPr>
            <a:normAutofit/>
          </a:bodyPr>
          <a:lstStyle/>
          <a:p>
            <a:r>
              <a:rPr lang="sk-SK" dirty="0" smtClean="0"/>
              <a:t>Elektronická hromadná žiadosť</a:t>
            </a:r>
          </a:p>
          <a:p>
            <a:pPr algn="l"/>
            <a:endParaRPr lang="sk-SK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62" y="1529862"/>
            <a:ext cx="7543800" cy="431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0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273</Words>
  <Application>Microsoft Office PowerPoint</Application>
  <PresentationFormat>Prezentácia na obrazovke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Office Theme</vt:lpstr>
      <vt:lpstr>Zvyšovanie transparentnosti  neziskového sektora a kvality služieb poskytovaných  neziskovými organizáciami  cez mechanizmus akreditácie MNO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 Andrejkovic</dc:creator>
  <cp:lastModifiedBy>Skarlet Ondrejčáková</cp:lastModifiedBy>
  <cp:revision>30</cp:revision>
  <dcterms:created xsi:type="dcterms:W3CDTF">2006-08-16T00:00:00Z</dcterms:created>
  <dcterms:modified xsi:type="dcterms:W3CDTF">2015-10-21T17:54:31Z</dcterms:modified>
</cp:coreProperties>
</file>