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1" r:id="rId3"/>
    <p:sldId id="276" r:id="rId4"/>
    <p:sldId id="277" r:id="rId5"/>
    <p:sldId id="282" r:id="rId6"/>
    <p:sldId id="283" r:id="rId7"/>
    <p:sldId id="281" r:id="rId8"/>
    <p:sldId id="291" r:id="rId9"/>
    <p:sldId id="293" r:id="rId10"/>
    <p:sldId id="288" r:id="rId1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22. 10. 2015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22. 10. 2015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obert.korec@minv.sk" TargetMode="External"/><Relationship Id="rId4" Type="http://schemas.openxmlformats.org/officeDocument/2006/relationships/hyperlink" Target="http://www.minv.sk/?OPL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 smtClean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 smtClean="0"/>
          </a:p>
        </p:txBody>
      </p:sp>
      <p:sp>
        <p:nvSpPr>
          <p:cNvPr id="6" name="BlokTextu 5"/>
          <p:cNvSpPr txBox="1"/>
          <p:nvPr/>
        </p:nvSpPr>
        <p:spPr>
          <a:xfrm>
            <a:off x="571500" y="6192838"/>
            <a:ext cx="2643188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140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Róbert Korec 22.10.2015</a:t>
            </a:r>
            <a:endParaRPr lang="sk-SK" sz="1400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virk2725022\AppData\Local\Microsoft\Windows\Temporary Internet Files\Content.Outlook\BM47Q2ST\Untitled_20151007092205_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09" y="1159448"/>
            <a:ext cx="3001009" cy="4365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ĺžnik 4"/>
          <p:cNvSpPr/>
          <p:nvPr/>
        </p:nvSpPr>
        <p:spPr>
          <a:xfrm>
            <a:off x="3923928" y="1159448"/>
            <a:ext cx="424847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ĎAKUJEM ZA 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POZORNOSŤ</a:t>
            </a:r>
          </a:p>
          <a:p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: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http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://www.minv.sk/?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OPLZ</a:t>
            </a:r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sz="20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robert.korec@minv.sk</a:t>
            </a:r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2000" dirty="0" smtClean="0"/>
              <a:t>+</a:t>
            </a:r>
            <a:r>
              <a:rPr lang="sk-SK" sz="2000" dirty="0"/>
              <a:t>421 2 509 45 </a:t>
            </a:r>
            <a:r>
              <a:rPr lang="sk-SK" sz="2000" dirty="0" smtClean="0"/>
              <a:t>112</a:t>
            </a:r>
          </a:p>
          <a:p>
            <a:endParaRPr lang="sk-SK" sz="2000" b="1" dirty="0" smtClean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717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620688"/>
            <a:ext cx="8186766" cy="5308625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OP ĽZ schválený 9.12.2014 </a:t>
            </a:r>
          </a:p>
          <a:p>
            <a:pPr marL="425196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Riadiaci orgán</a:t>
            </a:r>
            <a:r>
              <a:rPr lang="sk-SK" sz="20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: 		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Ministerstvo práce, </a:t>
            </a: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sociálnych vecí a </a:t>
            </a: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rodiny 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SR 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82296" indent="0" fontAlgn="auto">
              <a:spcAft>
                <a:spcPts val="600"/>
              </a:spcAft>
              <a:buNone/>
              <a:defRPr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Sprostredkovateľské orgány</a:t>
            </a: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:	Ministerstvo školstva, vedy, 					výskumu a športu SR</a:t>
            </a:r>
          </a:p>
          <a:p>
            <a:pPr marL="425196" fontAlgn="auto">
              <a:spcBef>
                <a:spcPts val="600"/>
              </a:spcBef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Ministerstvo vnútra SR</a:t>
            </a:r>
          </a:p>
          <a:p>
            <a:pPr marL="425196" fontAlgn="auto">
              <a:spcAft>
                <a:spcPts val="600"/>
              </a:spcAft>
              <a:buNone/>
              <a:defRPr/>
            </a:pP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        	Sekcia európskych programov</a:t>
            </a: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</a:t>
            </a: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Implementačná agentúra </a:t>
            </a: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Ministerstva 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práce, sociálnych vecí </a:t>
            </a: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a </a:t>
            </a:r>
            <a:r>
              <a:rPr lang="sk-SK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rodiny </a:t>
            </a: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SR </a:t>
            </a:r>
          </a:p>
          <a:p>
            <a:pPr marL="425196" fontAlgn="auto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7 Prioritných osí – PO1 až PO7</a:t>
            </a: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MV SR - 2 samostatné prioritné osi –	PO5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ESF </a:t>
            </a:r>
          </a:p>
          <a:p>
            <a:pPr>
              <a:buNone/>
            </a:pPr>
            <a:r>
              <a:rPr lang="sk-SK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	PO6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EFRR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683568" y="2852936"/>
            <a:ext cx="3474714" cy="1202159"/>
            <a:chOff x="3369840" y="2827920"/>
            <a:chExt cx="2404318" cy="1202159"/>
          </a:xfrm>
          <a:solidFill>
            <a:schemeClr val="accent6"/>
          </a:solidFill>
        </p:grpSpPr>
        <p:sp>
          <p:nvSpPr>
            <p:cNvPr id="5" name="Zaoblený obdĺžnik 4"/>
            <p:cNvSpPr/>
            <p:nvPr/>
          </p:nvSpPr>
          <p:spPr>
            <a:xfrm>
              <a:off x="3369840" y="2827920"/>
              <a:ext cx="2404318" cy="120215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ený obdĺžnik 8"/>
            <p:cNvSpPr/>
            <p:nvPr/>
          </p:nvSpPr>
          <p:spPr>
            <a:xfrm>
              <a:off x="3405050" y="2863130"/>
              <a:ext cx="2333898" cy="11317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investičná priorita 5.1: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0" kern="1200" dirty="0" smtClean="0">
                  <a:solidFill>
                    <a:schemeClr val="tx1"/>
                  </a:solidFill>
                </a:rPr>
                <a:t>Sociálno-ekonomická integrácia </a:t>
              </a:r>
              <a:r>
                <a:rPr lang="sk-SK" sz="1600" b="0" kern="1200" dirty="0" err="1" smtClean="0">
                  <a:solidFill>
                    <a:schemeClr val="tx1"/>
                  </a:solidFill>
                </a:rPr>
                <a:t>marginalizovaných</a:t>
              </a:r>
              <a:r>
                <a:rPr lang="sk-SK" sz="1600" b="0" kern="1200" dirty="0" smtClean="0">
                  <a:solidFill>
                    <a:schemeClr val="tx1"/>
                  </a:solidFill>
                </a:rPr>
                <a:t> komunít, ako sú Rómovia</a:t>
              </a:r>
              <a:endParaRPr lang="sk-SK" sz="1600" b="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Obdĺžnik 6"/>
          <p:cNvSpPr/>
          <p:nvPr/>
        </p:nvSpPr>
        <p:spPr>
          <a:xfrm>
            <a:off x="683568" y="980728"/>
            <a:ext cx="3891977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k-SK" sz="2000" b="1" dirty="0"/>
              <a:t>prioritná os 5:</a:t>
            </a:r>
          </a:p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sk-SK" sz="2000" dirty="0"/>
              <a:t>Integrácia </a:t>
            </a:r>
            <a:r>
              <a:rPr lang="sk-SK" sz="2000" dirty="0" err="1"/>
              <a:t>marginalizovaných</a:t>
            </a:r>
            <a:r>
              <a:rPr lang="sk-SK" sz="2000" dirty="0"/>
              <a:t> rómskych komunít</a:t>
            </a:r>
          </a:p>
        </p:txBody>
      </p:sp>
      <p:grpSp>
        <p:nvGrpSpPr>
          <p:cNvPr id="8" name="Skupina 7"/>
          <p:cNvGrpSpPr/>
          <p:nvPr/>
        </p:nvGrpSpPr>
        <p:grpSpPr>
          <a:xfrm>
            <a:off x="4788024" y="2780928"/>
            <a:ext cx="3902442" cy="1341992"/>
            <a:chOff x="6735886" y="2765833"/>
            <a:chExt cx="2404318" cy="1202159"/>
          </a:xfrm>
          <a:solidFill>
            <a:schemeClr val="accent6"/>
          </a:solidFill>
        </p:grpSpPr>
        <p:sp>
          <p:nvSpPr>
            <p:cNvPr id="9" name="Zaoblený obdĺžnik 8"/>
            <p:cNvSpPr/>
            <p:nvPr/>
          </p:nvSpPr>
          <p:spPr>
            <a:xfrm>
              <a:off x="6735886" y="2765833"/>
              <a:ext cx="2404318" cy="120215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Zaoblený obdĺžnik 16"/>
            <p:cNvSpPr/>
            <p:nvPr/>
          </p:nvSpPr>
          <p:spPr>
            <a:xfrm>
              <a:off x="6771620" y="2814481"/>
              <a:ext cx="2368584" cy="110486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špecifický cieľ  5.1.2: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0" kern="1200" dirty="0" smtClean="0">
                  <a:solidFill>
                    <a:schemeClr val="tx1"/>
                  </a:solidFill>
                </a:rPr>
                <a:t>Zvýšiť finančnú gramotnosť, zamestnateľnosť a zamestnanosť marginalizovaných komunít, predovšetkým Rómov</a:t>
              </a:r>
              <a:endParaRPr lang="sk-SK" sz="1600" b="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Rovná spojnica 13"/>
          <p:cNvCxnSpPr>
            <a:stCxn id="5" idx="3"/>
          </p:cNvCxnSpPr>
          <p:nvPr/>
        </p:nvCxnSpPr>
        <p:spPr bwMode="auto">
          <a:xfrm>
            <a:off x="4158282" y="3454016"/>
            <a:ext cx="1066761" cy="113264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Rovná spojnica 14"/>
          <p:cNvCxnSpPr>
            <a:stCxn id="5" idx="3"/>
          </p:cNvCxnSpPr>
          <p:nvPr/>
        </p:nvCxnSpPr>
        <p:spPr bwMode="auto">
          <a:xfrm flipV="1">
            <a:off x="4158282" y="2636912"/>
            <a:ext cx="701750" cy="817104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Rovná spojnica 15"/>
          <p:cNvCxnSpPr>
            <a:stCxn id="5" idx="3"/>
          </p:cNvCxnSpPr>
          <p:nvPr/>
        </p:nvCxnSpPr>
        <p:spPr bwMode="auto">
          <a:xfrm>
            <a:off x="4158282" y="3454016"/>
            <a:ext cx="1037762" cy="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4" name="Skupina 23"/>
          <p:cNvGrpSpPr/>
          <p:nvPr/>
        </p:nvGrpSpPr>
        <p:grpSpPr>
          <a:xfrm>
            <a:off x="4788024" y="4221088"/>
            <a:ext cx="3960440" cy="1473555"/>
            <a:chOff x="6735886" y="4210403"/>
            <a:chExt cx="2404318" cy="1202159"/>
          </a:xfrm>
          <a:solidFill>
            <a:schemeClr val="accent6"/>
          </a:solidFill>
        </p:grpSpPr>
        <p:sp>
          <p:nvSpPr>
            <p:cNvPr id="25" name="Zaoblený obdĺžnik 24"/>
            <p:cNvSpPr/>
            <p:nvPr/>
          </p:nvSpPr>
          <p:spPr>
            <a:xfrm>
              <a:off x="6735886" y="4210403"/>
              <a:ext cx="2404318" cy="120215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Zaoblený obdĺžnik 20"/>
            <p:cNvSpPr/>
            <p:nvPr/>
          </p:nvSpPr>
          <p:spPr>
            <a:xfrm>
              <a:off x="6771096" y="4245613"/>
              <a:ext cx="2333898" cy="113173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špecifický cieľ  5.1.3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0" kern="1200" dirty="0" smtClean="0">
                  <a:solidFill>
                    <a:schemeClr val="tx1"/>
                  </a:solidFill>
                </a:rPr>
                <a:t>Podporiť prístup k zdravotnej starostlivosti a verejnému zdraviu vrátane preventívnej zdravotnej starostlivosti, zdravotníckej osvety a k zlepšeniu štandardov hygieny bývania</a:t>
              </a:r>
              <a:endParaRPr lang="sk-SK" sz="1600" b="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Zástupný symbol obsahu 29"/>
          <p:cNvGrpSpPr>
            <a:grpSpLocks noGrp="1"/>
          </p:cNvGrpSpPr>
          <p:nvPr/>
        </p:nvGrpSpPr>
        <p:grpSpPr>
          <a:xfrm>
            <a:off x="4788024" y="1124744"/>
            <a:ext cx="3927921" cy="1584151"/>
            <a:chOff x="6735886" y="2765833"/>
            <a:chExt cx="2404318" cy="1202159"/>
          </a:xfrm>
          <a:solidFill>
            <a:schemeClr val="accent6"/>
          </a:solidFill>
        </p:grpSpPr>
        <p:sp>
          <p:nvSpPr>
            <p:cNvPr id="31" name="Zaoblený obdĺžnik 30"/>
            <p:cNvSpPr/>
            <p:nvPr/>
          </p:nvSpPr>
          <p:spPr>
            <a:xfrm>
              <a:off x="6735886" y="2765833"/>
              <a:ext cx="2404318" cy="1202159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Zaoblený obdĺžnik 16"/>
            <p:cNvSpPr/>
            <p:nvPr/>
          </p:nvSpPr>
          <p:spPr>
            <a:xfrm>
              <a:off x="6771620" y="2814481"/>
              <a:ext cx="2334980" cy="1115944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špecifický cieľ  5.1.1:</a:t>
              </a:r>
            </a:p>
            <a:p>
              <a:pPr lvl="0" algn="ctr" defTabSz="444500">
                <a:lnSpc>
                  <a:spcPct val="90000"/>
                </a:lnSpc>
                <a:spcAft>
                  <a:spcPct val="35000"/>
                </a:spcAft>
              </a:pPr>
              <a:r>
                <a:rPr lang="sk-SK" sz="1600" dirty="0" smtClean="0">
                  <a:solidFill>
                    <a:schemeClr val="tx1"/>
                  </a:solidFill>
                </a:rPr>
                <a:t>Zvýšiť vzdelanostnú úroveň príslušníkov marginalizovaných komunít, predovšetkým Rómov, na všetkých stupňoch vzdelávania s dôrazom na predprimárne vzdelanie</a:t>
              </a:r>
              <a:endParaRPr lang="sk-SK" sz="16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539554" y="1988840"/>
            <a:ext cx="3096345" cy="1490191"/>
            <a:chOff x="3369840" y="2136678"/>
            <a:chExt cx="2404318" cy="1202159"/>
          </a:xfrm>
          <a:solidFill>
            <a:schemeClr val="accent6"/>
          </a:solidFill>
        </p:grpSpPr>
        <p:sp>
          <p:nvSpPr>
            <p:cNvPr id="5" name="Zaoblený obdĺžnik 4"/>
            <p:cNvSpPr/>
            <p:nvPr/>
          </p:nvSpPr>
          <p:spPr>
            <a:xfrm>
              <a:off x="3369840" y="2136678"/>
              <a:ext cx="2404318" cy="1202159"/>
            </a:xfrm>
            <a:prstGeom prst="roundRect">
              <a:avLst>
                <a:gd name="adj" fmla="val 10000"/>
              </a:avLst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6" name="Zaoblený obdĺžnik 6"/>
            <p:cNvSpPr/>
            <p:nvPr/>
          </p:nvSpPr>
          <p:spPr>
            <a:xfrm>
              <a:off x="3405048" y="2171888"/>
              <a:ext cx="2333897" cy="1131739"/>
            </a:xfrm>
            <a:prstGeom prst="rect">
              <a:avLst/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investičná priorita 6.1:</a:t>
              </a:r>
            </a:p>
            <a:p>
              <a:pPr lvl="0"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sk-SK" sz="1600" dirty="0">
                  <a:latin typeface="+mn-lt"/>
                  <a:cs typeface="+mn-cs"/>
                </a:rPr>
                <a:t>Poskytovanie podpory fyzickej, ekonomickej a sociálnej regenerácie zanedbaných komunít v mestských a vidieckych oblastiach</a:t>
              </a:r>
            </a:p>
          </p:txBody>
        </p:sp>
      </p:grpSp>
      <p:grpSp>
        <p:nvGrpSpPr>
          <p:cNvPr id="7" name="Skupina 6"/>
          <p:cNvGrpSpPr/>
          <p:nvPr/>
        </p:nvGrpSpPr>
        <p:grpSpPr>
          <a:xfrm>
            <a:off x="5436096" y="908720"/>
            <a:ext cx="3192157" cy="975627"/>
            <a:chOff x="6735886" y="754195"/>
            <a:chExt cx="2404318" cy="1202159"/>
          </a:xfrm>
          <a:solidFill>
            <a:schemeClr val="accent6"/>
          </a:solidFill>
        </p:grpSpPr>
        <p:sp>
          <p:nvSpPr>
            <p:cNvPr id="8" name="Zaoblený obdĺžnik 7"/>
            <p:cNvSpPr/>
            <p:nvPr/>
          </p:nvSpPr>
          <p:spPr>
            <a:xfrm>
              <a:off x="6735886" y="754195"/>
              <a:ext cx="2404318" cy="1202159"/>
            </a:xfrm>
            <a:prstGeom prst="roundRect">
              <a:avLst>
                <a:gd name="adj" fmla="val 10000"/>
              </a:avLst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9" name="Zaoblený obdĺžnik 10"/>
            <p:cNvSpPr/>
            <p:nvPr/>
          </p:nvSpPr>
          <p:spPr>
            <a:xfrm>
              <a:off x="6771096" y="789405"/>
              <a:ext cx="2333898" cy="1131739"/>
            </a:xfrm>
            <a:prstGeom prst="rect">
              <a:avLst/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špecifický cieľ  6.1.1: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sk-SK" sz="1600" dirty="0">
                  <a:latin typeface="+mn-lt"/>
                  <a:cs typeface="+mn-cs"/>
                </a:rPr>
                <a:t>Rast počtu rómskych domácností s prístupom k zlepšeným podmienkam bývania</a:t>
              </a:r>
            </a:p>
          </p:txBody>
        </p:sp>
      </p:grpSp>
      <p:grpSp>
        <p:nvGrpSpPr>
          <p:cNvPr id="10" name="Skupina 9"/>
          <p:cNvGrpSpPr/>
          <p:nvPr/>
        </p:nvGrpSpPr>
        <p:grpSpPr>
          <a:xfrm>
            <a:off x="5436096" y="2132856"/>
            <a:ext cx="3146084" cy="1061966"/>
            <a:chOff x="6735886" y="2136678"/>
            <a:chExt cx="2404318" cy="1202159"/>
          </a:xfrm>
          <a:solidFill>
            <a:schemeClr val="accent6"/>
          </a:solidFill>
        </p:grpSpPr>
        <p:sp>
          <p:nvSpPr>
            <p:cNvPr id="11" name="Zaoblený obdĺžnik 10"/>
            <p:cNvSpPr/>
            <p:nvPr/>
          </p:nvSpPr>
          <p:spPr>
            <a:xfrm>
              <a:off x="6735886" y="2136678"/>
              <a:ext cx="2404318" cy="1202159"/>
            </a:xfrm>
            <a:prstGeom prst="roundRect">
              <a:avLst>
                <a:gd name="adj" fmla="val 10000"/>
              </a:avLst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12" name="Zaoblený obdĺžnik 14"/>
            <p:cNvSpPr/>
            <p:nvPr/>
          </p:nvSpPr>
          <p:spPr>
            <a:xfrm>
              <a:off x="6771096" y="2171888"/>
              <a:ext cx="2333898" cy="1131739"/>
            </a:xfrm>
            <a:prstGeom prst="rect">
              <a:avLst/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špecifický cieľ  6.1.2:</a:t>
              </a:r>
            </a:p>
            <a:p>
              <a:pPr algn="ctr" defTabSz="533400">
                <a:lnSpc>
                  <a:spcPct val="90000"/>
                </a:lnSpc>
                <a:spcAft>
                  <a:spcPct val="35000"/>
                </a:spcAft>
              </a:pPr>
              <a:r>
                <a:rPr lang="sk-SK" sz="1600" dirty="0">
                  <a:latin typeface="+mn-lt"/>
                  <a:cs typeface="+mn-cs"/>
                </a:rPr>
                <a:t>Zlepšiť prístup ku kvalitnému vzdelávaniu vrátane vzdelávania a starostlivosti v ranom detstve</a:t>
              </a: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5436096" y="3429000"/>
            <a:ext cx="3133134" cy="1010231"/>
            <a:chOff x="6735886" y="3519161"/>
            <a:chExt cx="2404318" cy="1202159"/>
          </a:xfrm>
          <a:solidFill>
            <a:schemeClr val="accent6"/>
          </a:solidFill>
        </p:grpSpPr>
        <p:sp>
          <p:nvSpPr>
            <p:cNvPr id="14" name="Zaoblený obdĺžnik 13"/>
            <p:cNvSpPr/>
            <p:nvPr/>
          </p:nvSpPr>
          <p:spPr>
            <a:xfrm>
              <a:off x="6735886" y="3519161"/>
              <a:ext cx="2404318" cy="1202159"/>
            </a:xfrm>
            <a:prstGeom prst="roundRect">
              <a:avLst>
                <a:gd name="adj" fmla="val 10000"/>
              </a:avLst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15" name="Zaoblený obdĺžnik 18"/>
            <p:cNvSpPr/>
            <p:nvPr/>
          </p:nvSpPr>
          <p:spPr>
            <a:xfrm>
              <a:off x="6771096" y="3554371"/>
              <a:ext cx="2333898" cy="1131739"/>
            </a:xfrm>
            <a:prstGeom prst="rect">
              <a:avLst/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špecifický cieľ  6.1.3: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dirty="0">
                  <a:latin typeface="+mn-lt"/>
                  <a:cs typeface="+mn-cs"/>
                </a:rPr>
                <a:t>Zlepšiť prístup ľudí z MRK sociálnej infraštruktúre</a:t>
              </a:r>
            </a:p>
          </p:txBody>
        </p:sp>
      </p:grpSp>
      <p:grpSp>
        <p:nvGrpSpPr>
          <p:cNvPr id="16" name="Skupina 15"/>
          <p:cNvGrpSpPr/>
          <p:nvPr/>
        </p:nvGrpSpPr>
        <p:grpSpPr>
          <a:xfrm>
            <a:off x="611560" y="4725144"/>
            <a:ext cx="2961762" cy="835664"/>
            <a:chOff x="3369840" y="4901644"/>
            <a:chExt cx="2404318" cy="1202159"/>
          </a:xfrm>
          <a:solidFill>
            <a:schemeClr val="accent6"/>
          </a:solidFill>
        </p:grpSpPr>
        <p:sp>
          <p:nvSpPr>
            <p:cNvPr id="17" name="Zaoblený obdĺžnik 16"/>
            <p:cNvSpPr/>
            <p:nvPr/>
          </p:nvSpPr>
          <p:spPr>
            <a:xfrm>
              <a:off x="3369840" y="4901644"/>
              <a:ext cx="2404318" cy="1202159"/>
            </a:xfrm>
            <a:prstGeom prst="roundRect">
              <a:avLst>
                <a:gd name="adj" fmla="val 10000"/>
              </a:avLst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sp>
        <p:sp>
          <p:nvSpPr>
            <p:cNvPr id="18" name="Zaoblený obdĺžnik 22"/>
            <p:cNvSpPr/>
            <p:nvPr/>
          </p:nvSpPr>
          <p:spPr>
            <a:xfrm>
              <a:off x="3405050" y="4936854"/>
              <a:ext cx="2333898" cy="1131739"/>
            </a:xfrm>
            <a:prstGeom prst="rect">
              <a:avLst/>
            </a:prstGeom>
            <a:grpFill/>
            <a:ln w="2857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investičná priorita 6.2: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dirty="0">
                  <a:latin typeface="+mn-lt"/>
                  <a:cs typeface="+mn-cs"/>
                </a:rPr>
                <a:t>Poskytovanie </a:t>
              </a:r>
              <a:r>
                <a:rPr lang="sk-SK" sz="1600" dirty="0" smtClean="0">
                  <a:latin typeface="+mn-lt"/>
                  <a:cs typeface="+mn-cs"/>
                </a:rPr>
                <a:t>podpory sociálnych </a:t>
              </a:r>
              <a:r>
                <a:rPr lang="sk-SK" sz="1600" dirty="0">
                  <a:latin typeface="+mn-lt"/>
                  <a:cs typeface="+mn-cs"/>
                </a:rPr>
                <a:t>podnikov</a:t>
              </a:r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5436096" y="4653136"/>
            <a:ext cx="3168351" cy="1152128"/>
            <a:chOff x="6735886" y="4901644"/>
            <a:chExt cx="2404318" cy="1202159"/>
          </a:xfrm>
          <a:solidFill>
            <a:schemeClr val="accent6"/>
          </a:solidFill>
        </p:grpSpPr>
        <p:sp>
          <p:nvSpPr>
            <p:cNvPr id="20" name="Zaoblený obdĺžnik 19"/>
            <p:cNvSpPr/>
            <p:nvPr/>
          </p:nvSpPr>
          <p:spPr>
            <a:xfrm>
              <a:off x="6735886" y="4901644"/>
              <a:ext cx="2404318" cy="120215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Zaoblený obdĺžnik 26"/>
            <p:cNvSpPr/>
            <p:nvPr/>
          </p:nvSpPr>
          <p:spPr>
            <a:xfrm>
              <a:off x="6771096" y="4936854"/>
              <a:ext cx="2333898" cy="1131739"/>
            </a:xfrm>
            <a:prstGeom prst="rect">
              <a:avLst/>
            </a:prstGeom>
            <a:grpFill/>
            <a:ln>
              <a:solidFill>
                <a:schemeClr val="accent6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1" kern="1200" dirty="0" smtClean="0">
                  <a:solidFill>
                    <a:schemeClr val="tx1"/>
                  </a:solidFill>
                </a:rPr>
                <a:t>špecifický cieľ  6.2.1: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k-SK" sz="1600" b="0" kern="1200" dirty="0" smtClean="0">
                  <a:solidFill>
                    <a:schemeClr val="tx1"/>
                  </a:solidFill>
                </a:rPr>
                <a:t>Zvýšiť mieru zamestnanosti MRK v subjektoch sociálnej ekonomiky v územiach s prítomnosťou MRK</a:t>
              </a:r>
              <a:endParaRPr lang="sk-SK" sz="1600" b="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Rovná spojnica 21"/>
          <p:cNvCxnSpPr>
            <a:stCxn id="5" idx="3"/>
            <a:endCxn id="8" idx="1"/>
          </p:cNvCxnSpPr>
          <p:nvPr/>
        </p:nvCxnSpPr>
        <p:spPr bwMode="auto">
          <a:xfrm flipV="1">
            <a:off x="3635896" y="1396534"/>
            <a:ext cx="1800200" cy="133740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Rovná spojnica 22"/>
          <p:cNvCxnSpPr>
            <a:stCxn id="6" idx="3"/>
          </p:cNvCxnSpPr>
          <p:nvPr/>
        </p:nvCxnSpPr>
        <p:spPr bwMode="auto">
          <a:xfrm flipV="1">
            <a:off x="3590551" y="2708920"/>
            <a:ext cx="1846687" cy="250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Rovná spojnica 23"/>
          <p:cNvCxnSpPr>
            <a:stCxn id="5" idx="3"/>
            <a:endCxn id="14" idx="1"/>
          </p:cNvCxnSpPr>
          <p:nvPr/>
        </p:nvCxnSpPr>
        <p:spPr bwMode="auto">
          <a:xfrm>
            <a:off x="3635896" y="2733936"/>
            <a:ext cx="1800200" cy="1200180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Rovná spojnica 24"/>
          <p:cNvCxnSpPr>
            <a:stCxn id="17" idx="3"/>
          </p:cNvCxnSpPr>
          <p:nvPr/>
        </p:nvCxnSpPr>
        <p:spPr bwMode="auto">
          <a:xfrm>
            <a:off x="3573322" y="5142976"/>
            <a:ext cx="1934782" cy="1421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Obdĺžnik 26"/>
          <p:cNvSpPr/>
          <p:nvPr/>
        </p:nvSpPr>
        <p:spPr>
          <a:xfrm>
            <a:off x="467544" y="548680"/>
            <a:ext cx="37375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k-SK" b="1" dirty="0"/>
              <a:t>prioritná os 6:</a:t>
            </a:r>
          </a:p>
          <a:p>
            <a:pPr lvl="0" algn="ctr"/>
            <a:r>
              <a:rPr lang="sk-SK" dirty="0"/>
              <a:t>Technická vybavenosť v obciach s prítomnosťou </a:t>
            </a:r>
            <a:r>
              <a:rPr lang="sk-SK" dirty="0" err="1"/>
              <a:t>marginalizovaných</a:t>
            </a:r>
            <a:r>
              <a:rPr lang="sk-SK" dirty="0"/>
              <a:t> rómskych komunít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539552" y="692696"/>
            <a:ext cx="35413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 5 – </a:t>
            </a:r>
            <a:r>
              <a:rPr lang="sk-SK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špecifický cieľ 5.1.1</a:t>
            </a:r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539552" y="1305342"/>
            <a:ext cx="748883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sk-SK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zlepšenie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spolupráce medzi vzdelávacími zariadeniami a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</a:p>
          <a:p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rodičmi rómskych detí,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podpora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účasti detí na predprimárnom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vzdelávaní,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podpora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výchovno-vzdelávacích a voľno-časových aktivít </a:t>
            </a: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pre deti,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poskytovanie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tútorskej a mentorskej podpory pre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žiakov,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eliminácia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segregácie na školách a v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triedach.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65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539552" y="260648"/>
            <a:ext cx="35413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 5 – </a:t>
            </a:r>
            <a:r>
              <a:rPr lang="sk-SK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špecifický cieľ </a:t>
            </a:r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5.1.2:</a:t>
            </a:r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Obdĺžnik 2"/>
          <p:cNvSpPr/>
          <p:nvPr/>
        </p:nvSpPr>
        <p:spPr>
          <a:xfrm>
            <a:off x="539552" y="764704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podpora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služieb na zvýšenie zamestnateľnosti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podpora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komunitných centier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podpora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finančnej gramotnosti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podpora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kariérneho poradenstva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dočasné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vyrovnávacie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opatrenia</a:t>
            </a:r>
          </a:p>
          <a:p>
            <a:pPr>
              <a:lnSpc>
                <a:spcPct val="150000"/>
              </a:lnSpc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sk-SK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 5 – špecifický cieľ 5.1.3</a:t>
            </a:r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podpora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poskytovanie zdravotno-výchovnej osveta</a:t>
            </a:r>
          </a:p>
          <a:p>
            <a:pPr>
              <a:buFontTx/>
              <a:buChar char="-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znižovanie počtu nelegálnych obydlí prostredníctvom </a:t>
            </a:r>
          </a:p>
          <a:p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asistencie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 vysporiadaní pozemkov</a:t>
            </a:r>
          </a:p>
        </p:txBody>
      </p:sp>
    </p:spTree>
    <p:extLst>
      <p:ext uri="{BB962C8B-B14F-4D97-AF65-F5344CB8AC3E}">
        <p14:creationId xmlns:p14="http://schemas.microsoft.com/office/powerpoint/2010/main" val="32027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>
            <a:off x="539552" y="591652"/>
            <a:ext cx="374441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 6 </a:t>
            </a:r>
            <a:r>
              <a:rPr lang="sk-SK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špecifický cieľ </a:t>
            </a:r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6.1.1</a:t>
            </a:r>
            <a:r>
              <a:rPr lang="sk-SK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endParaRPr lang="sk-SK" dirty="0"/>
          </a:p>
        </p:txBody>
      </p:sp>
      <p:sp>
        <p:nvSpPr>
          <p:cNvPr id="3" name="Obdĺžnik 2"/>
          <p:cNvSpPr/>
          <p:nvPr/>
        </p:nvSpPr>
        <p:spPr>
          <a:xfrm>
            <a:off x="539552" y="764704"/>
            <a:ext cx="75608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prestupové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bývanie a svojpomocná výstavba </a:t>
            </a:r>
          </a:p>
          <a:p>
            <a:pPr marL="285750" indent="-285750">
              <a:buFontTx/>
              <a:buChar char="-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zavedenie inžinierskych sietí </a:t>
            </a:r>
          </a:p>
          <a:p>
            <a:pPr marL="285750" indent="-285750">
              <a:buFontTx/>
              <a:buChar char="-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výstavba prístupových ciest</a:t>
            </a:r>
          </a:p>
          <a:p>
            <a:pPr marL="285750" indent="-285750">
              <a:buFontTx/>
              <a:buChar char="-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odvoz komunálneho odpadu</a:t>
            </a:r>
          </a:p>
          <a:p>
            <a:pPr marL="285750" indent="-285750">
              <a:buFontTx/>
              <a:buChar char="-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prístup k pitnej a úžitkovej vode</a:t>
            </a:r>
          </a:p>
          <a:p>
            <a:pPr marL="342900" indent="-342900">
              <a:buFontTx/>
              <a:buChar char="-"/>
            </a:pPr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 6 – špecifický cieľ 6.1.2</a:t>
            </a:r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sk-SK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 </a:t>
            </a:r>
            <a:r>
              <a:rPr lang="sk-SK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podpora výstavby nových predškolských  zariadení </a:t>
            </a:r>
          </a:p>
          <a:p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  podpora rekonštrukcie predškolských zariadení</a:t>
            </a: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539552" y="764704"/>
            <a:ext cx="75608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 6 – špecifický cieľ 6.1.3:</a:t>
            </a:r>
          </a:p>
          <a:p>
            <a:endParaRPr lang="sk-SK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  podpora výstavby nových KC</a:t>
            </a:r>
          </a:p>
          <a:p>
            <a:pPr marL="0" indent="0">
              <a:buNone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  podpora modernizácie a rekonštrukcie KC</a:t>
            </a:r>
          </a:p>
          <a:p>
            <a:pPr marL="0" indent="0">
              <a:buNone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  podpora prestavby existujúcich objektov pre účely </a:t>
            </a:r>
          </a:p>
          <a:p>
            <a:pPr marL="0" indent="0">
              <a:buNone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zriadenia a fungovania KC</a:t>
            </a:r>
          </a:p>
          <a:p>
            <a:pPr marL="0" indent="0">
              <a:buNone/>
            </a:pPr>
            <a:endParaRPr lang="sk-SK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k-SK" sz="2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 6 – špecifický cieľ 6.2.1:</a:t>
            </a:r>
          </a:p>
          <a:p>
            <a:endParaRPr lang="sk-SK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podpora sociálnych podnikov s dôrazom na využívanie mikropôžičiek  </a:t>
            </a:r>
          </a:p>
          <a:p>
            <a:pPr marL="342900" indent="-342900">
              <a:buFontTx/>
              <a:buChar char="-"/>
            </a:pPr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podpora rekonštrukcie a výstavba priestorov subjektov sociálnej ekonomiky</a:t>
            </a:r>
          </a:p>
          <a:p>
            <a:endParaRPr lang="sk-SK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4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539552" y="764704"/>
            <a:ext cx="7560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sz="20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Kto </a:t>
            </a:r>
            <a:r>
              <a:rPr lang="sk-SK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môže požiadať o pomoc z OP ĽZ – PO 5 a PO 6?</a:t>
            </a:r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sk-SK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Medzi oprávnenými žiadateľmi sú aj </a:t>
            </a:r>
            <a:r>
              <a:rPr lang="sk-SK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Mimovládne neziskové organizácie</a:t>
            </a:r>
            <a:endParaRPr lang="sk-SK" sz="20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rámci PO 5 je priestor pre dopytovo orientované projekty, v ktorých sa MNO môžu priamo zapojiť do implementácie OP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ĽZ</a:t>
            </a:r>
          </a:p>
          <a:p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sk-SK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OP ĽZ je ukazovateľ 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„</a:t>
            </a:r>
            <a:r>
              <a:rPr lang="sk-SK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Počet projektov, ktoré úplne alebo čiastočne zrealizovali sociálni partneri alebo mimovládne organizácie</a:t>
            </a:r>
            <a:r>
              <a:rPr lang="sk-SK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sk-SK" sz="2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endParaRPr lang="sk-SK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32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445</Words>
  <Application>Microsoft Office PowerPoint</Application>
  <PresentationFormat>Prezentácia na obrazovke (4:3)</PresentationFormat>
  <Paragraphs>118</Paragraphs>
  <Slides>10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WenQuanYi Zen Hei</vt:lpstr>
      <vt:lpstr>Motív Office</vt:lpstr>
      <vt:lpstr>OPERAČNÝ PROGRAM  ĽUDSKÉ ZDROJE</vt:lpstr>
      <vt:lpstr>  </vt:lpstr>
      <vt:lpstr>  </vt:lpstr>
      <vt:lpstr> 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Róbert Korec</cp:lastModifiedBy>
  <cp:revision>69</cp:revision>
  <dcterms:created xsi:type="dcterms:W3CDTF">2015-06-03T20:40:01Z</dcterms:created>
  <dcterms:modified xsi:type="dcterms:W3CDTF">2015-10-22T06:19:38Z</dcterms:modified>
</cp:coreProperties>
</file>