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6" r:id="rId2"/>
    <p:sldId id="264" r:id="rId3"/>
    <p:sldId id="263" r:id="rId4"/>
    <p:sldId id="265" r:id="rId5"/>
    <p:sldId id="257" r:id="rId6"/>
    <p:sldId id="276" r:id="rId7"/>
    <p:sldId id="266" r:id="rId8"/>
    <p:sldId id="272" r:id="rId9"/>
    <p:sldId id="284" r:id="rId10"/>
    <p:sldId id="274" r:id="rId11"/>
    <p:sldId id="275" r:id="rId12"/>
    <p:sldId id="283" r:id="rId13"/>
    <p:sldId id="277" r:id="rId14"/>
    <p:sldId id="268" r:id="rId15"/>
    <p:sldId id="278" r:id="rId16"/>
    <p:sldId id="279" r:id="rId17"/>
    <p:sldId id="260" r:id="rId18"/>
    <p:sldId id="273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698" autoAdjust="0"/>
  </p:normalViewPr>
  <p:slideViewPr>
    <p:cSldViewPr>
      <p:cViewPr>
        <p:scale>
          <a:sx n="110" d="100"/>
          <a:sy n="110" d="100"/>
        </p:scale>
        <p:origin x="-9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0FC27-413F-43B4-81CA-9B630305CB53}" type="datetimeFigureOut">
              <a:rPr lang="sk-SK" smtClean="0"/>
              <a:pPr/>
              <a:t>9. 9. 2015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61FE-2D4E-414F-B22D-AB02716749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305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/>
              <a:t>Posilniť vyšetrovacie kapacity</a:t>
            </a:r>
            <a:r>
              <a:rPr lang="sk-SK" dirty="0" smtClean="0"/>
              <a:t> špecializovaných vyšetrovacích zložiek zameraných na boj proti korupcii a s ňou súvisiacou legalizáciou príjmov z trestnej činnosti.</a:t>
            </a:r>
          </a:p>
          <a:p>
            <a:r>
              <a:rPr lang="sk-SK" b="1" dirty="0" smtClean="0"/>
              <a:t>Navýšiť finančné prostriedky</a:t>
            </a:r>
            <a:r>
              <a:rPr lang="sk-SK" dirty="0" smtClean="0"/>
              <a:t> na činnosť finančnej polície a špecializovaných vyšetrovacích zložiek zameraných na boj proti korupcii a legalizáciu príjmov z trestnej činnosti.</a:t>
            </a:r>
          </a:p>
          <a:p>
            <a:r>
              <a:rPr lang="sk-SK" dirty="0" smtClean="0"/>
              <a:t>Zabezpečiť</a:t>
            </a:r>
            <a:r>
              <a:rPr lang="sk-SK" b="1" dirty="0" smtClean="0"/>
              <a:t> školenia a vzdelávacie programy pre policajtov</a:t>
            </a:r>
            <a:r>
              <a:rPr lang="sk-SK" dirty="0" smtClean="0"/>
              <a:t> špecializovaných vyšetrovacích zložiek zameraných na boj proti korupcii.</a:t>
            </a:r>
          </a:p>
          <a:p>
            <a:endParaRPr lang="sk-SK" dirty="0" smtClean="0"/>
          </a:p>
          <a:p>
            <a:r>
              <a:rPr lang="sk-SK" dirty="0" smtClean="0"/>
              <a:t>Nový </a:t>
            </a:r>
            <a:r>
              <a:rPr lang="sk-SK" b="1" dirty="0" smtClean="0"/>
              <a:t>zákon o VO</a:t>
            </a:r>
            <a:r>
              <a:rPr lang="sk-SK" dirty="0" smtClean="0"/>
              <a:t>, nový zákon o </a:t>
            </a:r>
            <a:r>
              <a:rPr lang="sk-SK" b="1" dirty="0" smtClean="0"/>
              <a:t>trestnoprávnej zodpovednosti PO, </a:t>
            </a:r>
            <a:r>
              <a:rPr lang="sk-SK" b="0" dirty="0" smtClean="0"/>
              <a:t>zákon o</a:t>
            </a:r>
            <a:r>
              <a:rPr lang="sk-SK" b="1" dirty="0" smtClean="0"/>
              <a:t> financovaní politických strán</a:t>
            </a:r>
          </a:p>
          <a:p>
            <a:endParaRPr lang="sk-SK" b="1" dirty="0" smtClean="0"/>
          </a:p>
          <a:p>
            <a:r>
              <a:rPr lang="sk-SK" b="0" dirty="0" smtClean="0"/>
              <a:t>Princíp </a:t>
            </a:r>
            <a:r>
              <a:rPr lang="sk-SK" b="1" dirty="0" smtClean="0"/>
              <a:t>eKohézie</a:t>
            </a:r>
            <a:r>
              <a:rPr lang="sk-SK" b="0" dirty="0" smtClean="0"/>
              <a:t> platný od 1.1.2016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261FE-2D4E-414F-B22D-AB02716749C3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308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E4B91-2471-4B46-B794-873E2A6577AD}" type="datetimeFigureOut">
              <a:rPr lang="sk-SK" smtClean="0"/>
              <a:pPr/>
              <a:t>9. 9. 2015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A9439F-E5F3-456C-894C-F942E051A68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E4B91-2471-4B46-B794-873E2A6577AD}" type="datetimeFigureOut">
              <a:rPr lang="sk-SK" smtClean="0"/>
              <a:pPr/>
              <a:t>9. 9. 2015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A9439F-E5F3-456C-894C-F942E051A68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E4B91-2471-4B46-B794-873E2A6577AD}" type="datetimeFigureOut">
              <a:rPr lang="sk-SK" smtClean="0"/>
              <a:pPr/>
              <a:t>9. 9. 2015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A9439F-E5F3-456C-894C-F942E051A68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E4B91-2471-4B46-B794-873E2A6577AD}" type="datetimeFigureOut">
              <a:rPr lang="sk-SK" smtClean="0"/>
              <a:pPr/>
              <a:t>9. 9. 2015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A9439F-E5F3-456C-894C-F942E051A68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E4B91-2471-4B46-B794-873E2A6577AD}" type="datetimeFigureOut">
              <a:rPr lang="sk-SK" smtClean="0"/>
              <a:pPr/>
              <a:t>9. 9. 2015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A9439F-E5F3-456C-894C-F942E051A68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E4B91-2471-4B46-B794-873E2A6577AD}" type="datetimeFigureOut">
              <a:rPr lang="sk-SK" smtClean="0"/>
              <a:pPr/>
              <a:t>9. 9. 2015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A9439F-E5F3-456C-894C-F942E051A68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E4B91-2471-4B46-B794-873E2A6577AD}" type="datetimeFigureOut">
              <a:rPr lang="sk-SK" smtClean="0"/>
              <a:pPr/>
              <a:t>9. 9. 2015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A9439F-E5F3-456C-894C-F942E051A68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E4B91-2471-4B46-B794-873E2A6577AD}" type="datetimeFigureOut">
              <a:rPr lang="sk-SK" smtClean="0"/>
              <a:pPr/>
              <a:t>9. 9. 2015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A9439F-E5F3-456C-894C-F942E051A68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E4B91-2471-4B46-B794-873E2A6577AD}" type="datetimeFigureOut">
              <a:rPr lang="sk-SK" smtClean="0"/>
              <a:pPr/>
              <a:t>9. 9. 2015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A9439F-E5F3-456C-894C-F942E051A68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E4B91-2471-4B46-B794-873E2A6577AD}" type="datetimeFigureOut">
              <a:rPr lang="sk-SK" smtClean="0"/>
              <a:pPr/>
              <a:t>9. 9. 2015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A9439F-E5F3-456C-894C-F942E051A68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E4B91-2471-4B46-B794-873E2A6577AD}" type="datetimeFigureOut">
              <a:rPr lang="sk-SK" smtClean="0"/>
              <a:pPr/>
              <a:t>9. 9. 2015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A9439F-E5F3-456C-894C-F942E051A68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8CE4B91-2471-4B46-B794-873E2A6577AD}" type="datetimeFigureOut">
              <a:rPr lang="sk-SK" smtClean="0"/>
              <a:pPr/>
              <a:t>9. 9. 2015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8A9439F-E5F3-456C-894C-F942E051A68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S%C3%BAbor:Coat_of_arms_of_Slovakia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splnomocnenec_ros@minv.s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google.sk/url?sa=i&amp;rct=j&amp;q=&amp;esrc=s&amp;source=images&amp;cd=&amp;cad=rja&amp;uact=8&amp;ved=0CAcQjRxqFQoTCPijm7bI58cCFWXxcgod9YAAbA&amp;url=http://www.sfkba.sk/index_09.html&amp;psig=AFQjCNEhbQkU93Lg6zOHvYK_LUYpYJqiww&amp;ust=144180599493139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06923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sk-SK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Možnosť zapojenia občianskej spoločnosti do antikorupčných aktivít v eurofondoch</a:t>
            </a:r>
            <a:r>
              <a:rPr lang="sk-SK" sz="4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sk-SK" sz="4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2560" y="4786322"/>
            <a:ext cx="7406640" cy="1643074"/>
          </a:xfrm>
        </p:spPr>
        <p:txBody>
          <a:bodyPr>
            <a:normAutofit/>
          </a:bodyPr>
          <a:lstStyle/>
          <a:p>
            <a:endParaRPr lang="sk-SK" sz="2000" dirty="0" smtClean="0"/>
          </a:p>
          <a:p>
            <a:endParaRPr lang="sk-SK" sz="2000" dirty="0" smtClean="0"/>
          </a:p>
          <a:p>
            <a:r>
              <a:rPr lang="sk-SK" sz="2000" dirty="0" smtClean="0"/>
              <a:t>Mgr. Matúš Drotár – riaditeľ odboru metodiky sekcie CKO</a:t>
            </a:r>
          </a:p>
          <a:p>
            <a:r>
              <a:rPr lang="sk-SK" sz="2000" dirty="0" smtClean="0"/>
              <a:t>9. septembra 2015 Trnava</a:t>
            </a:r>
          </a:p>
          <a:p>
            <a:endParaRPr lang="sk-SK" dirty="0"/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1127" y="4010492"/>
            <a:ext cx="1857388" cy="122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http://upload.wikimedia.org/wikipedia/commons/thumb/d/d2/Coat_of_arms_of_Slovakia.svg/220px-Coat_of_arms_of_Slovakia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672" y="3716411"/>
            <a:ext cx="1338257" cy="1672822"/>
          </a:xfrm>
          <a:prstGeom prst="rect">
            <a:avLst/>
          </a:prstGeom>
          <a:noFill/>
        </p:spPr>
      </p:pic>
      <p:pic>
        <p:nvPicPr>
          <p:cNvPr id="1028" name="Picture 4" descr="http://www.infid.be/files/2013/07/n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57628"/>
            <a:ext cx="2042140" cy="153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		Účasť partnerov na 		schvaľovaní projektov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95910"/>
          </a:xfrm>
        </p:spPr>
        <p:txBody>
          <a:bodyPr>
            <a:noAutofit/>
          </a:bodyPr>
          <a:lstStyle/>
          <a:p>
            <a:pPr lvl="0" algn="just"/>
            <a:endParaRPr lang="sk-SK" sz="1600" dirty="0" smtClean="0"/>
          </a:p>
          <a:p>
            <a:pPr lvl="0" algn="just"/>
            <a:r>
              <a:rPr lang="sk-SK" sz="1600" dirty="0" smtClean="0"/>
              <a:t>RO zašle informáciu o mieste a čase konania odborného hodnotenia na adresu </a:t>
            </a:r>
            <a:r>
              <a:rPr lang="sk-SK" sz="1600" b="1" dirty="0">
                <a:solidFill>
                  <a:srgbClr val="FF0000"/>
                </a:solidFill>
                <a:hlinkClick r:id="rId2"/>
              </a:rPr>
              <a:t>splnomocnenec_ros@minv.sk</a:t>
            </a:r>
            <a:r>
              <a:rPr lang="sk-SK" sz="1600" b="1" dirty="0">
                <a:solidFill>
                  <a:srgbClr val="FF0000"/>
                </a:solidFill>
              </a:rPr>
              <a:t> </a:t>
            </a:r>
            <a:r>
              <a:rPr lang="sk-SK" sz="1600" dirty="0" smtClean="0"/>
              <a:t>najneskôr 5 pracovných dní pred plánovaným termínom odborného hodnotenia. </a:t>
            </a:r>
          </a:p>
          <a:p>
            <a:pPr lvl="0" algn="just"/>
            <a:r>
              <a:rPr lang="sk-SK" sz="1600" dirty="0" smtClean="0"/>
              <a:t>Odborného hodnotenia sa zúčastňujú maximálne </a:t>
            </a:r>
            <a:r>
              <a:rPr lang="sk-SK" sz="1600" b="1" dirty="0" smtClean="0">
                <a:solidFill>
                  <a:srgbClr val="FF0000"/>
                </a:solidFill>
              </a:rPr>
              <a:t>dvaja zástupcovia partnerov</a:t>
            </a:r>
            <a:r>
              <a:rPr lang="sk-SK" sz="1600" dirty="0" smtClean="0"/>
              <a:t>, ak sa na základe odôvodnenej požiadavky zo strany partnerov RO nedohodne so zástupcami partnerov inak. </a:t>
            </a:r>
          </a:p>
          <a:p>
            <a:pPr lvl="0" algn="just"/>
            <a:r>
              <a:rPr lang="sk-SK" sz="1600" dirty="0" smtClean="0"/>
              <a:t>Zúčastnení partneri sú povinní pred účasťou na odbornom hodnotení podpísať </a:t>
            </a:r>
            <a:r>
              <a:rPr lang="sk-SK" sz="1600" b="1" dirty="0" smtClean="0">
                <a:solidFill>
                  <a:srgbClr val="FF0000"/>
                </a:solidFill>
              </a:rPr>
              <a:t>Čestné vyhlásenie o nestrannosti, zachovaní dôvernosti informácií a vylúčení konfliktu záujmov.</a:t>
            </a:r>
            <a:r>
              <a:rPr lang="sk-SK" sz="1600" dirty="0" smtClean="0"/>
              <a:t> RO poučí partnerov pred ich účasťou o pravidlách vzťahujúcich sa na postavenie pozorovateľa, najmä ho poučí o povinnosti nerušiť výkon odborného hodnotenia a zákazu ovplyvňovať hodnotiteľov pri vyhodnocovaní kritérií odborného hodnotenia a pod. </a:t>
            </a:r>
          </a:p>
          <a:p>
            <a:pPr lvl="0" algn="just"/>
            <a:r>
              <a:rPr lang="sk-SK" sz="1600" dirty="0" smtClean="0"/>
              <a:t>RO je oprávnený </a:t>
            </a:r>
            <a:r>
              <a:rPr lang="sk-SK" sz="1600" b="1" dirty="0" smtClean="0">
                <a:solidFill>
                  <a:srgbClr val="FF0000"/>
                </a:solidFill>
              </a:rPr>
              <a:t>vylúčiť</a:t>
            </a:r>
            <a:r>
              <a:rPr lang="sk-SK" sz="1600" dirty="0" smtClean="0"/>
              <a:t> partnerov z odborného hodnotenia v prípade, ak aj po upozornení zo strany RO opakovane narúšajú priebeh odborného hodnotenia, ktorým znemožňujú nerušený výkon činností odborného hodnotenia. Vylúčenie partnera z dôvodu nerešpektovania pravidiel účasti na výkone odborného hodnotenia nemá vplyv na pokračovanie samotného odborného hodnotenia. </a:t>
            </a:r>
          </a:p>
          <a:p>
            <a:pPr algn="just"/>
            <a:endParaRPr lang="sk-SK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118903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4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		  Účasť </a:t>
            </a:r>
            <a:r>
              <a:rPr lang="sk-SK" dirty="0"/>
              <a:t>partnerov na </a:t>
            </a:r>
            <a:r>
              <a:rPr lang="sk-SK" dirty="0" smtClean="0"/>
              <a:t>		 	schvaľovaní </a:t>
            </a:r>
            <a:r>
              <a:rPr lang="sk-SK" dirty="0"/>
              <a:t>projektov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95910"/>
          </a:xfrm>
        </p:spPr>
        <p:txBody>
          <a:bodyPr>
            <a:normAutofit fontScale="62500" lnSpcReduction="20000"/>
          </a:bodyPr>
          <a:lstStyle/>
          <a:p>
            <a:pPr lvl="0" algn="just"/>
            <a:endParaRPr lang="sk-SK" b="1" dirty="0" smtClean="0"/>
          </a:p>
          <a:p>
            <a:pPr lvl="0" algn="just"/>
            <a:r>
              <a:rPr lang="sk-SK" b="1" dirty="0" smtClean="0"/>
              <a:t>Práva partnerov v rámci odborného hodnotenia</a:t>
            </a:r>
            <a:endParaRPr lang="sk-SK" dirty="0" smtClean="0"/>
          </a:p>
          <a:p>
            <a:pPr lvl="1" algn="just"/>
            <a:r>
              <a:rPr lang="sk-SK" dirty="0" smtClean="0"/>
              <a:t>identifikovať </a:t>
            </a:r>
            <a:r>
              <a:rPr lang="sk-SK" b="1" dirty="0" smtClean="0">
                <a:solidFill>
                  <a:srgbClr val="FF0000"/>
                </a:solidFill>
              </a:rPr>
              <a:t>nedodržanie postupov</a:t>
            </a:r>
            <a:r>
              <a:rPr lang="sk-SK" dirty="0" smtClean="0"/>
              <a:t> pre jeho výkon odborného hodnotenia alebo iné skutočnosti, ktoré by nasvedčovali, že výkon odborného hodnotenia neprebieha transparentným spôsobom alebo niektorí z odborných hodnotiteľov nevykonáva svoju činnosť v súlade s pravidlami určenými pre výkon odborného hodnotenia</a:t>
            </a:r>
          </a:p>
          <a:p>
            <a:pPr lvl="1" algn="just"/>
            <a:endParaRPr lang="sk-SK" dirty="0" smtClean="0"/>
          </a:p>
          <a:p>
            <a:pPr lvl="1" algn="just"/>
            <a:r>
              <a:rPr lang="sk-SK" b="1" dirty="0" smtClean="0">
                <a:solidFill>
                  <a:srgbClr val="FF0000"/>
                </a:solidFill>
              </a:rPr>
              <a:t>oznámiť</a:t>
            </a:r>
            <a:r>
              <a:rPr lang="sk-SK" dirty="0" smtClean="0"/>
              <a:t> predmetné skutočnosti RO</a:t>
            </a:r>
          </a:p>
          <a:p>
            <a:pPr lvl="1" algn="just"/>
            <a:endParaRPr lang="sk-SK" dirty="0" smtClean="0"/>
          </a:p>
          <a:p>
            <a:pPr lvl="1" algn="just"/>
            <a:r>
              <a:rPr lang="sk-SK" dirty="0" smtClean="0"/>
              <a:t>požadovať </a:t>
            </a:r>
            <a:r>
              <a:rPr lang="sk-SK" b="1" dirty="0" smtClean="0">
                <a:solidFill>
                  <a:srgbClr val="FF0000"/>
                </a:solidFill>
              </a:rPr>
              <a:t>potvrdenie prevzatia </a:t>
            </a:r>
            <a:r>
              <a:rPr lang="sk-SK" dirty="0" smtClean="0"/>
              <a:t>informácie od zástupcu RO</a:t>
            </a:r>
          </a:p>
          <a:p>
            <a:pPr lvl="1" algn="just"/>
            <a:endParaRPr lang="sk-SK" dirty="0" smtClean="0"/>
          </a:p>
          <a:p>
            <a:pPr lvl="0" algn="just"/>
            <a:r>
              <a:rPr lang="sk-SK" b="1" dirty="0" smtClean="0"/>
              <a:t>Povinnosť RO</a:t>
            </a:r>
          </a:p>
          <a:p>
            <a:pPr lvl="1" algn="just"/>
            <a:r>
              <a:rPr lang="sk-SK" dirty="0" smtClean="0"/>
              <a:t>vykonať potrebné </a:t>
            </a:r>
            <a:r>
              <a:rPr lang="sk-SK" b="1" dirty="0" smtClean="0">
                <a:solidFill>
                  <a:srgbClr val="FF0000"/>
                </a:solidFill>
              </a:rPr>
              <a:t>nápravné opatrenia</a:t>
            </a:r>
          </a:p>
          <a:p>
            <a:pPr lvl="1" algn="just"/>
            <a:endParaRPr lang="sk-SK" dirty="0" smtClean="0"/>
          </a:p>
          <a:p>
            <a:pPr lvl="1" algn="just"/>
            <a:r>
              <a:rPr lang="sk-SK" dirty="0" smtClean="0"/>
              <a:t>povinnosť </a:t>
            </a:r>
            <a:r>
              <a:rPr lang="sk-SK" b="1" dirty="0" smtClean="0">
                <a:solidFill>
                  <a:srgbClr val="FF0000"/>
                </a:solidFill>
              </a:rPr>
              <a:t>informovať zástupcov </a:t>
            </a:r>
            <a:r>
              <a:rPr lang="sk-SK" dirty="0" smtClean="0"/>
              <a:t>partnerov o spôsobe vyhodnotenia podnetu a prijatých nápravných opatreniach </a:t>
            </a:r>
          </a:p>
          <a:p>
            <a:pPr algn="just"/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118903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78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Operačný program Technická pomoc 2014-2020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endParaRPr lang="sk-SK" dirty="0" smtClean="0"/>
          </a:p>
          <a:p>
            <a:pPr marL="82296" indent="0" algn="ctr">
              <a:buNone/>
            </a:pPr>
            <a:endParaRPr lang="sk-SK" dirty="0" smtClean="0"/>
          </a:p>
          <a:p>
            <a:pPr marL="82296" indent="0" algn="ctr">
              <a:buNone/>
            </a:pPr>
            <a:r>
              <a:rPr lang="sk-SK" dirty="0" smtClean="0"/>
              <a:t>http</a:t>
            </a:r>
            <a:r>
              <a:rPr lang="sk-SK" dirty="0"/>
              <a:t>://www.vlada.gov.sk/operacny-program-technicka-pomoc/</a:t>
            </a:r>
          </a:p>
        </p:txBody>
      </p:sp>
      <p:pic>
        <p:nvPicPr>
          <p:cNvPr id="13314" name="Picture 2" descr="http://www.sfkba.sk/Pictures/OPTP_2009_08_OPTP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45" y="4293096"/>
            <a:ext cx="35623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01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100" b="1" dirty="0" smtClean="0"/>
              <a:t/>
            </a:r>
            <a:br>
              <a:rPr lang="sk-SK" sz="3100" b="1" dirty="0" smtClean="0"/>
            </a:br>
            <a:r>
              <a:rPr lang="sk-SK" sz="3100" b="1" dirty="0" smtClean="0"/>
              <a:t>Oprávnené </a:t>
            </a:r>
            <a:r>
              <a:rPr lang="sk-SK" sz="3100" b="1" dirty="0"/>
              <a:t>aktivity na financovanie zo zdrojov </a:t>
            </a:r>
            <a:r>
              <a:rPr lang="sk-SK" sz="4400" b="1" dirty="0"/>
              <a:t/>
            </a:r>
            <a:br>
              <a:rPr lang="sk-SK" sz="4400" b="1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sk-SK" sz="1800" dirty="0" smtClean="0"/>
              <a:t>				</a:t>
            </a:r>
          </a:p>
          <a:p>
            <a:pPr marL="82296" indent="0">
              <a:buNone/>
            </a:pPr>
            <a:r>
              <a:rPr lang="sk-SK" sz="1800" dirty="0"/>
              <a:t>	</a:t>
            </a:r>
            <a:r>
              <a:rPr lang="sk-SK" sz="1800" dirty="0" smtClean="0"/>
              <a:t>			</a:t>
            </a:r>
            <a:r>
              <a:rPr lang="sk-SK" sz="1400" dirty="0" smtClean="0"/>
              <a:t>Hodnotenia</a:t>
            </a:r>
            <a:r>
              <a:rPr lang="sk-SK" sz="1400" dirty="0"/>
              <a:t>, analýzy, štúdie 				</a:t>
            </a:r>
            <a:r>
              <a:rPr lang="sk-SK" sz="1400" dirty="0" smtClean="0"/>
              <a:t>	</a:t>
            </a:r>
            <a:r>
              <a:rPr lang="sk-SK" sz="1400" dirty="0"/>
              <a:t>	a expertízne posudky</a:t>
            </a:r>
          </a:p>
          <a:p>
            <a:pPr marL="82296" indent="0">
              <a:buNone/>
            </a:pPr>
            <a:r>
              <a:rPr lang="sk-SK" sz="1400" dirty="0"/>
              <a:t>Vzdelávanie</a:t>
            </a:r>
          </a:p>
          <a:p>
            <a:pPr marL="82296" indent="0" algn="just">
              <a:buNone/>
            </a:pPr>
            <a:r>
              <a:rPr lang="sk-SK" sz="1400" dirty="0" smtClean="0"/>
              <a:t>			</a:t>
            </a:r>
          </a:p>
          <a:p>
            <a:pPr marL="82296" lvl="0" indent="0" algn="just">
              <a:buNone/>
            </a:pPr>
            <a:endParaRPr lang="sk-SK" sz="1400" dirty="0" smtClean="0"/>
          </a:p>
          <a:p>
            <a:pPr marL="82296" lvl="0" indent="0" algn="just">
              <a:buNone/>
            </a:pPr>
            <a:r>
              <a:rPr lang="sk-SK" sz="1400" dirty="0" smtClean="0"/>
              <a:t>Činnosti </a:t>
            </a:r>
            <a:r>
              <a:rPr lang="sk-SK" sz="1400" dirty="0"/>
              <a:t>spojené s realizáciou Rady CKO, Monitorovacími výbormi, zasadnutiami pracovných skupín EŠIF </a:t>
            </a:r>
          </a:p>
          <a:p>
            <a:pPr marL="82296" indent="0" algn="just">
              <a:buNone/>
            </a:pPr>
            <a:endParaRPr lang="sk-SK" sz="1400" dirty="0" smtClean="0"/>
          </a:p>
          <a:p>
            <a:pPr marL="82296" indent="0" algn="just">
              <a:buNone/>
            </a:pPr>
            <a:endParaRPr lang="sk-SK" sz="1400" dirty="0" smtClean="0"/>
          </a:p>
          <a:p>
            <a:pPr marL="82296" indent="0" algn="just">
              <a:buNone/>
            </a:pPr>
            <a:endParaRPr lang="sk-SK" sz="1400" dirty="0" smtClean="0"/>
          </a:p>
          <a:p>
            <a:pPr marL="82296" lvl="0" indent="0" algn="just">
              <a:buNone/>
            </a:pPr>
            <a:endParaRPr lang="sk-SK" sz="1400" dirty="0" smtClean="0"/>
          </a:p>
          <a:p>
            <a:pPr marL="82296" indent="0" algn="just">
              <a:buNone/>
            </a:pPr>
            <a:r>
              <a:rPr lang="sk-SK" sz="1400" dirty="0" smtClean="0"/>
              <a:t>Podpora </a:t>
            </a:r>
            <a:r>
              <a:rPr lang="sk-SK" sz="1400" dirty="0"/>
              <a:t>projektov proti podvodom/proti korupcii vykonávaných MVO a vo všeobecnosti občianskou spoločnosťou</a:t>
            </a:r>
          </a:p>
          <a:p>
            <a:pPr marL="596646" lvl="0" indent="-514350">
              <a:buFont typeface="Wingdings 2"/>
              <a:buAutoNum type="alphaLcParenR"/>
            </a:pPr>
            <a:endParaRPr lang="sk-SK" sz="1800" dirty="0"/>
          </a:p>
          <a:p>
            <a:pPr marL="596646" indent="-514350">
              <a:buFont typeface="Wingdings 2"/>
              <a:buAutoNum type="alphaLcParenR"/>
            </a:pPr>
            <a:endParaRPr lang="sk-SK" sz="1800" dirty="0" smtClean="0"/>
          </a:p>
          <a:p>
            <a:pPr marL="596646" indent="-514350">
              <a:buFont typeface="Wingdings 2"/>
              <a:buAutoNum type="alphaLcParenR"/>
            </a:pPr>
            <a:endParaRPr lang="sk-SK" sz="1800" dirty="0" smtClean="0"/>
          </a:p>
          <a:p>
            <a:pPr marL="596646" indent="-514350">
              <a:buFont typeface="Wingdings 2"/>
              <a:buAutoNum type="alphaLcParenR"/>
            </a:pPr>
            <a:endParaRPr lang="sk-SK" sz="1800" dirty="0"/>
          </a:p>
          <a:p>
            <a:pPr marL="596646" indent="-514350">
              <a:buAutoNum type="alphaLcParenR"/>
            </a:pPr>
            <a:endParaRPr lang="sk-SK" sz="1800" dirty="0" smtClean="0"/>
          </a:p>
          <a:p>
            <a:pPr marL="596646" indent="-514350">
              <a:buAutoNum type="alphaLcParenR"/>
            </a:pPr>
            <a:endParaRPr lang="sk-SK" sz="1800" dirty="0"/>
          </a:p>
          <a:p>
            <a:endParaRPr lang="sk-SK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719" y="1706920"/>
            <a:ext cx="1706385" cy="124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836712"/>
            <a:ext cx="1780185" cy="45497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300" y="2132856"/>
            <a:ext cx="128114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373216"/>
            <a:ext cx="153670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01" y="3573016"/>
            <a:ext cx="168190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0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				</a:t>
            </a:r>
            <a:r>
              <a:rPr lang="sk-SK" sz="3600" dirty="0" smtClean="0"/>
              <a:t>Vzdelávanie</a:t>
            </a:r>
            <a:r>
              <a:rPr lang="sk-SK" dirty="0" smtClean="0"/>
              <a:t>	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82296" lvl="0" indent="0" algn="just">
              <a:buNone/>
            </a:pPr>
            <a:endParaRPr lang="sk-SK" b="1" dirty="0" smtClean="0"/>
          </a:p>
          <a:p>
            <a:pPr marL="82296" indent="0" algn="just">
              <a:buNone/>
            </a:pPr>
            <a:r>
              <a:rPr lang="sk-SK" sz="4300" b="1" dirty="0" smtClean="0"/>
              <a:t>Oprávnené aktivity</a:t>
            </a:r>
          </a:p>
          <a:p>
            <a:pPr marL="82296" indent="0" algn="just">
              <a:buNone/>
            </a:pPr>
            <a:endParaRPr lang="sk-SK" b="1" dirty="0"/>
          </a:p>
          <a:p>
            <a:pPr marL="82296" lvl="0" indent="0" algn="just">
              <a:buNone/>
            </a:pPr>
            <a:endParaRPr lang="sk-SK" b="1" dirty="0"/>
          </a:p>
          <a:p>
            <a:pPr marL="82296" lvl="0" indent="0" algn="just">
              <a:buNone/>
            </a:pPr>
            <a:endParaRPr lang="sk-SK" b="1" dirty="0"/>
          </a:p>
          <a:p>
            <a:pPr marL="82296" lvl="0" indent="0" algn="just">
              <a:buNone/>
            </a:pPr>
            <a:endParaRPr lang="sk-SK" b="1" dirty="0" smtClean="0"/>
          </a:p>
          <a:p>
            <a:pPr marL="82296" lvl="0" indent="0" algn="just">
              <a:buNone/>
            </a:pPr>
            <a:endParaRPr lang="sk-SK" b="1" dirty="0" smtClean="0"/>
          </a:p>
          <a:p>
            <a:pPr marL="82296" lvl="0" indent="0" algn="just">
              <a:buNone/>
            </a:pPr>
            <a:endParaRPr lang="sk-SK" b="1" dirty="0" smtClean="0"/>
          </a:p>
          <a:p>
            <a:pPr marL="82296" lvl="0" indent="0" algn="just">
              <a:buNone/>
            </a:pPr>
            <a:endParaRPr lang="sk-SK" b="1" dirty="0" smtClean="0"/>
          </a:p>
          <a:p>
            <a:pPr marL="82296" lvl="0" indent="0" algn="just">
              <a:buNone/>
            </a:pPr>
            <a:endParaRPr lang="sk-SK" b="1" dirty="0" smtClean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sk-SK" sz="4900" dirty="0" smtClean="0"/>
              <a:t>Zvyšovanie zručností v úradných jazykoch EÚ</a:t>
            </a:r>
          </a:p>
          <a:p>
            <a:pPr marL="82296" indent="0" algn="just">
              <a:buNone/>
            </a:pPr>
            <a:endParaRPr lang="sk-SK" sz="49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sk-SK" sz="4900" dirty="0"/>
              <a:t>Financovanie tuzemských a zahraničných školení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sk-SK" sz="49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sk-SK" sz="4900" dirty="0"/>
              <a:t>Financovanie kurzov, seminárov, workshopov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sk-SK" sz="49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sk-SK" sz="4900" dirty="0"/>
              <a:t>Financovanie výdavkov spojených s účasťou na rokovaniach a pracovných zasadnutiach</a:t>
            </a:r>
          </a:p>
          <a:p>
            <a:pPr marL="82296" indent="0" algn="just">
              <a:buNone/>
            </a:pPr>
            <a:endParaRPr lang="sk-SK" sz="49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sk-SK" sz="4900" dirty="0"/>
              <a:t>Financovanie stáží oprávnených zamestnancov</a:t>
            </a:r>
          </a:p>
          <a:p>
            <a:pPr algn="just"/>
            <a:endParaRPr lang="sk-SK" dirty="0" smtClean="0"/>
          </a:p>
          <a:p>
            <a:endParaRPr lang="sk-SK" dirty="0"/>
          </a:p>
        </p:txBody>
      </p:sp>
      <p:pic>
        <p:nvPicPr>
          <p:cNvPr id="12290" name="Picture 2" descr="http://www.sfkba.sk/Pictures/OPTP_2009_08_OPT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2826882" cy="8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097" y="1844824"/>
            <a:ext cx="197167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48660"/>
            <a:ext cx="3099066" cy="130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42" y="2052060"/>
            <a:ext cx="2928211" cy="10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700" y="5445224"/>
            <a:ext cx="1320417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3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2296" lvl="0">
              <a:spcBef>
                <a:spcPts val="600"/>
              </a:spcBef>
            </a:pPr>
            <a:r>
              <a:rPr lang="sk-SK" dirty="0" smtClean="0"/>
              <a:t>				</a:t>
            </a:r>
            <a:r>
              <a:rPr lang="sk-SK" sz="1800" b="1" dirty="0">
                <a:solidFill>
                  <a:prstClr val="black"/>
                </a:solidFill>
                <a:effectLst/>
                <a:ea typeface="+mn-ea"/>
                <a:cs typeface="+mn-cs"/>
              </a:rPr>
              <a:t>				</a:t>
            </a:r>
            <a:r>
              <a:rPr lang="sk-SK" sz="1800" b="1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			</a:t>
            </a:r>
            <a:r>
              <a:rPr lang="sk-SK" sz="3100" dirty="0" smtClean="0"/>
              <a:t>Hodnotenia</a:t>
            </a:r>
            <a:r>
              <a:rPr lang="sk-SK" sz="3100" dirty="0"/>
              <a:t>, analýzy, štúdie 				</a:t>
            </a:r>
            <a:r>
              <a:rPr lang="sk-SK" sz="3100" dirty="0" smtClean="0"/>
              <a:t>a</a:t>
            </a:r>
            <a:r>
              <a:rPr lang="sk-SK" sz="3100" dirty="0"/>
              <a:t> expertízne posudky</a:t>
            </a:r>
            <a:br>
              <a:rPr lang="sk-SK" sz="3100" dirty="0"/>
            </a:br>
            <a:endParaRPr lang="sk-SK" sz="31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>
                <a:srgbClr val="3891A7"/>
              </a:buClr>
            </a:pPr>
            <a:endParaRPr lang="sk-SK" sz="1800" dirty="0" smtClean="0">
              <a:solidFill>
                <a:prstClr val="black"/>
              </a:solidFill>
            </a:endParaRPr>
          </a:p>
          <a:p>
            <a:pPr marL="82296" indent="0" algn="just">
              <a:buClr>
                <a:srgbClr val="3891A7"/>
              </a:buClr>
              <a:buNone/>
            </a:pPr>
            <a:r>
              <a:rPr lang="sk-SK" sz="1800" b="1" dirty="0"/>
              <a:t>Oprávnené aktivity</a:t>
            </a:r>
          </a:p>
          <a:p>
            <a:pPr lvl="0" algn="just">
              <a:buClr>
                <a:srgbClr val="3891A7"/>
              </a:buClr>
            </a:pPr>
            <a:endParaRPr lang="sk-SK" sz="1800" dirty="0">
              <a:solidFill>
                <a:prstClr val="black"/>
              </a:solidFill>
            </a:endParaRPr>
          </a:p>
          <a:p>
            <a:pPr lvl="0" algn="just">
              <a:buClr>
                <a:srgbClr val="3891A7"/>
              </a:buClr>
              <a:buFont typeface="Wingdings" panose="05000000000000000000" pitchFamily="2" charset="2"/>
              <a:buChar char="ü"/>
            </a:pPr>
            <a:r>
              <a:rPr lang="sk-SK" sz="1800" dirty="0" smtClean="0">
                <a:solidFill>
                  <a:prstClr val="black"/>
                </a:solidFill>
              </a:rPr>
              <a:t>financovanie analýz </a:t>
            </a:r>
          </a:p>
          <a:p>
            <a:pPr lvl="0" algn="just">
              <a:buClr>
                <a:srgbClr val="3891A7"/>
              </a:buClr>
              <a:buFont typeface="Wingdings" panose="05000000000000000000" pitchFamily="2" charset="2"/>
              <a:buChar char="ü"/>
            </a:pPr>
            <a:endParaRPr lang="sk-SK" sz="1800" dirty="0" smtClean="0">
              <a:solidFill>
                <a:prstClr val="black"/>
              </a:solidFill>
            </a:endParaRPr>
          </a:p>
          <a:p>
            <a:pPr lvl="0" algn="just">
              <a:buClr>
                <a:srgbClr val="3891A7"/>
              </a:buClr>
              <a:buFont typeface="Wingdings" panose="05000000000000000000" pitchFamily="2" charset="2"/>
              <a:buChar char="ü"/>
            </a:pPr>
            <a:r>
              <a:rPr lang="sk-SK" sz="1800" dirty="0" smtClean="0">
                <a:solidFill>
                  <a:prstClr val="black"/>
                </a:solidFill>
              </a:rPr>
              <a:t>štúdií</a:t>
            </a:r>
          </a:p>
          <a:p>
            <a:pPr lvl="0" algn="just">
              <a:buClr>
                <a:srgbClr val="3891A7"/>
              </a:buClr>
              <a:buFont typeface="Wingdings" panose="05000000000000000000" pitchFamily="2" charset="2"/>
              <a:buChar char="ü"/>
            </a:pPr>
            <a:endParaRPr lang="sk-SK" sz="1800" dirty="0" smtClean="0">
              <a:solidFill>
                <a:prstClr val="black"/>
              </a:solidFill>
            </a:endParaRPr>
          </a:p>
          <a:p>
            <a:pPr lvl="0" algn="just">
              <a:buClr>
                <a:srgbClr val="3891A7"/>
              </a:buClr>
              <a:buFont typeface="Wingdings" panose="05000000000000000000" pitchFamily="2" charset="2"/>
              <a:buChar char="ü"/>
            </a:pPr>
            <a:r>
              <a:rPr lang="sk-SK" sz="1800" dirty="0" smtClean="0">
                <a:solidFill>
                  <a:prstClr val="black"/>
                </a:solidFill>
              </a:rPr>
              <a:t>ex ante a ex </a:t>
            </a:r>
            <a:r>
              <a:rPr lang="sk-SK" sz="1800" dirty="0">
                <a:solidFill>
                  <a:prstClr val="black"/>
                </a:solidFill>
              </a:rPr>
              <a:t>post hodnotení  </a:t>
            </a:r>
          </a:p>
          <a:p>
            <a:pPr algn="just">
              <a:buClr>
                <a:srgbClr val="3891A7"/>
              </a:buClr>
              <a:buFont typeface="Wingdings" panose="05000000000000000000" pitchFamily="2" charset="2"/>
              <a:buChar char="ü"/>
            </a:pPr>
            <a:endParaRPr lang="sk-SK" sz="1800" dirty="0">
              <a:solidFill>
                <a:prstClr val="black"/>
              </a:solidFill>
            </a:endParaRPr>
          </a:p>
          <a:p>
            <a:pPr lvl="0" algn="just">
              <a:buClr>
                <a:srgbClr val="3891A7"/>
              </a:buClr>
              <a:buFont typeface="Wingdings" panose="05000000000000000000" pitchFamily="2" charset="2"/>
              <a:buChar char="ü"/>
            </a:pPr>
            <a:r>
              <a:rPr lang="sk-SK" sz="1800" dirty="0" smtClean="0">
                <a:solidFill>
                  <a:prstClr val="black"/>
                </a:solidFill>
              </a:rPr>
              <a:t>expertíznych posúdení </a:t>
            </a:r>
            <a:endParaRPr lang="sk-SK" sz="1800" dirty="0">
              <a:solidFill>
                <a:prstClr val="black"/>
              </a:solidFill>
            </a:endParaRPr>
          </a:p>
          <a:p>
            <a:endParaRPr lang="sk-SK" dirty="0"/>
          </a:p>
        </p:txBody>
      </p:sp>
      <p:pic>
        <p:nvPicPr>
          <p:cNvPr id="4" name="Picture 2" descr="http://www.sfkba.sk/Pictures/OPTP_2009_08_OPT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19" y="529848"/>
            <a:ext cx="2520280" cy="7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13176"/>
            <a:ext cx="2068084" cy="150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45024"/>
            <a:ext cx="1579191" cy="158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187220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0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000" b="1" dirty="0" smtClean="0"/>
              <a:t>			</a:t>
            </a:r>
            <a:r>
              <a:rPr lang="sk-SK" sz="2800" dirty="0"/>
              <a:t>Podpora projektov proti </a:t>
            </a:r>
            <a:r>
              <a:rPr lang="sk-SK" sz="2800" dirty="0" smtClean="0"/>
              <a:t>					korupcii realizovaných MVO</a:t>
            </a:r>
            <a:r>
              <a:rPr lang="sk-SK" sz="2000" b="1" dirty="0"/>
              <a:t/>
            </a:r>
            <a:br>
              <a:rPr lang="sk-SK" sz="2000" b="1" dirty="0"/>
            </a:br>
            <a:endParaRPr lang="sk-SK" sz="2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47672" lvl="8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64" y="404662"/>
            <a:ext cx="25241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71683"/>
            <a:ext cx="3362192" cy="224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84" y="1556792"/>
            <a:ext cx="1981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53382"/>
            <a:ext cx="3429035" cy="265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9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Workshopy </a:t>
            </a:r>
            <a:r>
              <a:rPr lang="sk-SK" dirty="0"/>
              <a:t>CKO</a:t>
            </a:r>
            <a:br>
              <a:rPr lang="sk-SK" dirty="0"/>
            </a:b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Termíny: september, október, november  2015</a:t>
            </a:r>
          </a:p>
          <a:p>
            <a:endParaRPr lang="sk-SK" dirty="0" smtClean="0"/>
          </a:p>
          <a:p>
            <a:r>
              <a:rPr lang="sk-SK" dirty="0" smtClean="0"/>
              <a:t>Miesto: Bratislava</a:t>
            </a:r>
          </a:p>
          <a:p>
            <a:pPr marL="82296" indent="0"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118" y="3789040"/>
            <a:ext cx="37167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	</a:t>
            </a:r>
            <a:r>
              <a:rPr lang="sk-SK" dirty="0"/>
              <a:t>Ďakujem za pozornosť!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sk-SK" sz="2400" b="1" dirty="0" smtClean="0"/>
              <a:t>Mgr. Matúš Drotár</a:t>
            </a:r>
            <a:r>
              <a:rPr lang="sk-SK" sz="2400" dirty="0" smtClean="0"/>
              <a:t>, riaditeľ odboru metodiky a koordinácie subjektov, sekcia CKO, Úrad vlády SR</a:t>
            </a:r>
          </a:p>
          <a:p>
            <a:pPr marL="82296" indent="0">
              <a:buNone/>
            </a:pPr>
            <a:endParaRPr lang="sk-SK" sz="2400" dirty="0" smtClean="0"/>
          </a:p>
          <a:p>
            <a:pPr marL="82296" indent="0">
              <a:buNone/>
            </a:pPr>
            <a:r>
              <a:rPr lang="sk-SK" sz="2400" dirty="0" smtClean="0"/>
              <a:t>email: matus.drotar@vlada.gov.sk</a:t>
            </a: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429000"/>
            <a:ext cx="4359018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5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PREČO?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pPr marL="82296" indent="0">
              <a:buNone/>
            </a:pPr>
            <a:endParaRPr lang="sk-SK" dirty="0" smtClean="0"/>
          </a:p>
          <a:p>
            <a:endParaRPr lang="sk-SK" dirty="0" smtClean="0"/>
          </a:p>
          <a:p>
            <a:r>
              <a:rPr lang="sk-SK" sz="2000" dirty="0" smtClean="0"/>
              <a:t>Position Paper</a:t>
            </a:r>
          </a:p>
          <a:p>
            <a:r>
              <a:rPr lang="sk-SK" sz="2000" dirty="0" smtClean="0"/>
              <a:t>Správa EÚ o boji proti korupcii v roku 2014</a:t>
            </a:r>
          </a:p>
          <a:p>
            <a:r>
              <a:rPr lang="sk-SK" sz="2000" dirty="0" smtClean="0"/>
              <a:t>Index </a:t>
            </a:r>
            <a:r>
              <a:rPr lang="sk-SK" sz="2000" dirty="0"/>
              <a:t>vnímania korupcie na </a:t>
            </a:r>
            <a:r>
              <a:rPr lang="sk-SK" sz="2000" dirty="0" smtClean="0"/>
              <a:t>Slovensku</a:t>
            </a:r>
          </a:p>
          <a:p>
            <a:endParaRPr lang="sk-SK" sz="2800" dirty="0"/>
          </a:p>
        </p:txBody>
      </p:sp>
      <p:pic>
        <p:nvPicPr>
          <p:cNvPr id="4" name="Picture 4" descr="https://upload.wikimedia.org/wikipedia/en/thumb/8/84/European_Commission.svg/1280px-European_Commissi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148" y="243329"/>
            <a:ext cx="1820575" cy="125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842" y="1639629"/>
            <a:ext cx="4360528" cy="101460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4811712"/>
            <a:ext cx="5112568" cy="178564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799" y="2027605"/>
            <a:ext cx="1981372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		Európska Komisia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82296" indent="0">
              <a:buNone/>
            </a:pPr>
            <a:r>
              <a:rPr lang="sk-SK" sz="4400" b="1" dirty="0" smtClean="0">
                <a:solidFill>
                  <a:srgbClr val="FF0000"/>
                </a:solidFill>
              </a:rPr>
              <a:t>Position Paper 30.10.2012</a:t>
            </a:r>
          </a:p>
          <a:p>
            <a:endParaRPr lang="sk-SK" dirty="0" smtClean="0"/>
          </a:p>
          <a:p>
            <a:pPr marL="82296" indent="0">
              <a:buNone/>
            </a:pPr>
            <a:r>
              <a:rPr lang="sk-SK" i="1" dirty="0" smtClean="0"/>
              <a:t>Konštatovania EK</a:t>
            </a:r>
          </a:p>
          <a:p>
            <a:pPr marL="82296" indent="0">
              <a:buNone/>
            </a:pPr>
            <a:endParaRPr lang="sk-SK" dirty="0" smtClean="0"/>
          </a:p>
          <a:p>
            <a:pPr algn="just"/>
            <a:r>
              <a:rPr lang="sk-SK" i="1" dirty="0" smtClean="0"/>
              <a:t>„</a:t>
            </a:r>
            <a:r>
              <a:rPr lang="en-US" i="1" dirty="0" smtClean="0"/>
              <a:t>The </a:t>
            </a:r>
            <a:r>
              <a:rPr lang="en-US" i="1" dirty="0"/>
              <a:t>unsatisfactory quality of education sector and </a:t>
            </a:r>
            <a:r>
              <a:rPr lang="en-US" b="1" i="1" dirty="0">
                <a:solidFill>
                  <a:srgbClr val="FF0000"/>
                </a:solidFill>
              </a:rPr>
              <a:t>endemic corruption</a:t>
            </a:r>
            <a:r>
              <a:rPr lang="en-US" i="1" dirty="0"/>
              <a:t> act as constraints on growth </a:t>
            </a:r>
            <a:r>
              <a:rPr lang="en-US" i="1" dirty="0" smtClean="0"/>
              <a:t>potential</a:t>
            </a:r>
            <a:r>
              <a:rPr lang="sk-SK" i="1" dirty="0" smtClean="0"/>
              <a:t>“</a:t>
            </a:r>
          </a:p>
          <a:p>
            <a:pPr marL="82296" indent="0" algn="just">
              <a:buNone/>
            </a:pPr>
            <a:endParaRPr lang="sk-SK" i="1" dirty="0" smtClean="0"/>
          </a:p>
          <a:p>
            <a:pPr algn="just"/>
            <a:r>
              <a:rPr lang="sk-SK" i="1" dirty="0" smtClean="0"/>
              <a:t>„</a:t>
            </a:r>
            <a:r>
              <a:rPr lang="en-US" i="1" dirty="0" smtClean="0"/>
              <a:t>The </a:t>
            </a:r>
            <a:r>
              <a:rPr lang="en-US" i="1" dirty="0"/>
              <a:t>latest Corruption Perception Index of Transparency International places Slovakia among the </a:t>
            </a:r>
            <a:r>
              <a:rPr lang="en-US" b="1" i="1" dirty="0">
                <a:solidFill>
                  <a:srgbClr val="FF0000"/>
                </a:solidFill>
              </a:rPr>
              <a:t>five EU member </a:t>
            </a:r>
            <a:r>
              <a:rPr lang="en-US" i="1" dirty="0"/>
              <a:t>states with the lowest </a:t>
            </a:r>
            <a:r>
              <a:rPr lang="en-US" i="1" dirty="0" smtClean="0"/>
              <a:t>scores</a:t>
            </a:r>
            <a:r>
              <a:rPr lang="sk-SK" i="1" dirty="0" smtClean="0"/>
              <a:t>“</a:t>
            </a:r>
          </a:p>
          <a:p>
            <a:pPr marL="82296" indent="0" algn="just">
              <a:buNone/>
            </a:pPr>
            <a:endParaRPr lang="sk-SK" i="1" dirty="0" smtClean="0"/>
          </a:p>
          <a:p>
            <a:pPr marL="82296" indent="0" algn="just">
              <a:buNone/>
            </a:pPr>
            <a:r>
              <a:rPr lang="sk-SK" i="1" dirty="0" smtClean="0"/>
              <a:t>Odporúčania EK</a:t>
            </a:r>
          </a:p>
          <a:p>
            <a:pPr marL="82296" indent="0" algn="just">
              <a:buNone/>
            </a:pPr>
            <a:endParaRPr lang="sk-SK" i="1" dirty="0" smtClean="0"/>
          </a:p>
          <a:p>
            <a:pPr algn="just"/>
            <a:r>
              <a:rPr lang="sk-SK" i="1" dirty="0" smtClean="0"/>
              <a:t>„</a:t>
            </a:r>
            <a:r>
              <a:rPr lang="en-US" i="1" dirty="0" smtClean="0"/>
              <a:t>Significantly </a:t>
            </a:r>
            <a:r>
              <a:rPr lang="en-US" i="1" dirty="0"/>
              <a:t>reinforce actions to restrict the room for </a:t>
            </a:r>
            <a:r>
              <a:rPr lang="en-US" b="1" i="1" dirty="0">
                <a:solidFill>
                  <a:srgbClr val="FF0000"/>
                </a:solidFill>
              </a:rPr>
              <a:t>corruption</a:t>
            </a:r>
            <a:r>
              <a:rPr lang="en-US" i="1" dirty="0"/>
              <a:t>, </a:t>
            </a:r>
            <a:r>
              <a:rPr lang="en-US" b="1" i="1" dirty="0">
                <a:solidFill>
                  <a:srgbClr val="FF0000"/>
                </a:solidFill>
              </a:rPr>
              <a:t>conflicts of interest </a:t>
            </a:r>
            <a:r>
              <a:rPr lang="en-US" i="1" dirty="0"/>
              <a:t>and </a:t>
            </a:r>
            <a:r>
              <a:rPr lang="en-US" b="1" i="1" dirty="0">
                <a:solidFill>
                  <a:srgbClr val="FF0000"/>
                </a:solidFill>
              </a:rPr>
              <a:t>cronyism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/>
              <a:t>in the use of EU co-financed spending. The corruption risk in Slovakia entails a very high reputational risk for EU Funds and threatens their efficient and effective </a:t>
            </a:r>
            <a:r>
              <a:rPr lang="en-US" i="1" dirty="0" smtClean="0"/>
              <a:t>use</a:t>
            </a:r>
            <a:r>
              <a:rPr lang="sk-SK" i="1" dirty="0" smtClean="0"/>
              <a:t>“</a:t>
            </a:r>
            <a:endParaRPr lang="sk-SK" i="1" dirty="0"/>
          </a:p>
        </p:txBody>
      </p:sp>
      <p:pic>
        <p:nvPicPr>
          <p:cNvPr id="4" name="Picture 4" descr="https://upload.wikimedia.org/wikipedia/en/thumb/8/84/European_Commission.svg/1280px-European_Commission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08" y="156518"/>
            <a:ext cx="1819880" cy="126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3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		</a:t>
            </a:r>
            <a:r>
              <a:rPr lang="sk-SK" dirty="0"/>
              <a:t>Európska Komisia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sk-SK" dirty="0" smtClean="0"/>
          </a:p>
          <a:p>
            <a:pPr marL="82296" indent="0">
              <a:buNone/>
            </a:pPr>
            <a:r>
              <a:rPr lang="sk-SK" b="1" dirty="0">
                <a:solidFill>
                  <a:srgbClr val="FF0000"/>
                </a:solidFill>
              </a:rPr>
              <a:t>Správa EÚ o boji proti korupcii v roku 2014</a:t>
            </a:r>
          </a:p>
          <a:p>
            <a:pPr marL="82296" indent="0">
              <a:buNone/>
            </a:pPr>
            <a:endParaRPr lang="sk-SK" dirty="0" smtClean="0"/>
          </a:p>
          <a:p>
            <a:endParaRPr lang="sk-SK" dirty="0"/>
          </a:p>
          <a:p>
            <a:pPr algn="just"/>
            <a:r>
              <a:rPr lang="sk-SK" i="1" dirty="0" smtClean="0"/>
              <a:t>„Európska </a:t>
            </a:r>
            <a:r>
              <a:rPr lang="sk-SK" i="1" dirty="0"/>
              <a:t>komisia zistila, že riziko korupcie pri prideľovaní finančných prostriedkov EÚ vedie k vzniku rizika poškodenia dobrého mena fondov a ohrozuje ich efektívne a účinné využívanie. Komisia v dôsledku toho </a:t>
            </a:r>
            <a:r>
              <a:rPr lang="sk-SK" b="1" i="1" dirty="0">
                <a:solidFill>
                  <a:srgbClr val="FF0000"/>
                </a:solidFill>
              </a:rPr>
              <a:t>pozastavila v programovom období 2007 - 2013 platby</a:t>
            </a:r>
            <a:r>
              <a:rPr lang="sk-SK" i="1" dirty="0"/>
              <a:t> určené pre </a:t>
            </a:r>
            <a:r>
              <a:rPr lang="sk-SK" i="1" dirty="0" smtClean="0"/>
              <a:t>Operačný program Doprava v </a:t>
            </a:r>
            <a:r>
              <a:rPr lang="sk-SK" i="1" dirty="0"/>
              <a:t>rámci Kohézneho fondu, pričom ako jednu z príčin uviedla </a:t>
            </a:r>
            <a:r>
              <a:rPr lang="sk-SK" b="1" i="1" dirty="0">
                <a:solidFill>
                  <a:srgbClr val="FF0000"/>
                </a:solidFill>
              </a:rPr>
              <a:t>obvinenia z úplatkárstva </a:t>
            </a:r>
            <a:r>
              <a:rPr lang="sk-SK" i="1" dirty="0"/>
              <a:t>a </a:t>
            </a:r>
            <a:r>
              <a:rPr lang="sk-SK" b="1" i="1" dirty="0">
                <a:solidFill>
                  <a:srgbClr val="FF0000"/>
                </a:solidFill>
              </a:rPr>
              <a:t>konfliktu záujmov</a:t>
            </a:r>
            <a:r>
              <a:rPr lang="sk-SK" i="1" dirty="0"/>
              <a:t> v projektoch týkajúcich sa železničnej dopravy. Tieto podozrenia v súčasnosti vyšetruje Európsky úrad pre boj proti podvodom </a:t>
            </a:r>
            <a:r>
              <a:rPr lang="sk-SK" b="1" i="1" dirty="0">
                <a:solidFill>
                  <a:srgbClr val="FF0000"/>
                </a:solidFill>
              </a:rPr>
              <a:t>(OLAF</a:t>
            </a:r>
            <a:r>
              <a:rPr lang="sk-SK" b="1" i="1" dirty="0" smtClean="0">
                <a:solidFill>
                  <a:srgbClr val="FF0000"/>
                </a:solidFill>
              </a:rPr>
              <a:t>)</a:t>
            </a:r>
            <a:r>
              <a:rPr lang="sk-SK" i="1" dirty="0" smtClean="0"/>
              <a:t>.“</a:t>
            </a:r>
          </a:p>
          <a:p>
            <a:pPr marL="82296" indent="0" algn="just">
              <a:buNone/>
            </a:pPr>
            <a:endParaRPr lang="sk-SK" i="1" dirty="0" smtClean="0"/>
          </a:p>
          <a:p>
            <a:pPr algn="just"/>
            <a:r>
              <a:rPr lang="sk-SK" sz="3300" i="1" dirty="0" smtClean="0"/>
              <a:t>„Audity </a:t>
            </a:r>
            <a:r>
              <a:rPr lang="sk-SK" sz="3300" i="1" dirty="0"/>
              <a:t>na vnútroštátnej úrovni aj na úrovni Komisie potvrdili, že na Slovensku existujú </a:t>
            </a:r>
            <a:r>
              <a:rPr lang="sk-SK" sz="3300" b="1" i="1" dirty="0">
                <a:solidFill>
                  <a:srgbClr val="FF0000"/>
                </a:solidFill>
              </a:rPr>
              <a:t>výrazné nedostatky</a:t>
            </a:r>
            <a:r>
              <a:rPr lang="sk-SK" sz="3300" i="1" dirty="0"/>
              <a:t> v praktickom uplatňovaní postupov finančného hospodárenia a kontroly, a že nedostatky existujú aj v štruktúre hlavných vnútroštátnych kontrolných orgánov. Najväčšie slabiny predstavujú oblasti </a:t>
            </a:r>
            <a:r>
              <a:rPr lang="sk-SK" sz="3300" b="1" i="1" dirty="0">
                <a:solidFill>
                  <a:srgbClr val="FF0000"/>
                </a:solidFill>
              </a:rPr>
              <a:t>verejného obstarávania</a:t>
            </a:r>
            <a:r>
              <a:rPr lang="sk-SK" sz="3300" i="1" dirty="0"/>
              <a:t>, </a:t>
            </a:r>
            <a:r>
              <a:rPr lang="sk-SK" sz="3300" b="1" i="1" dirty="0">
                <a:solidFill>
                  <a:srgbClr val="FF0000"/>
                </a:solidFill>
              </a:rPr>
              <a:t>overovania vykonávaného riadiacim orgánom </a:t>
            </a:r>
            <a:r>
              <a:rPr lang="sk-SK" sz="3300" i="1" dirty="0"/>
              <a:t>a </a:t>
            </a:r>
            <a:r>
              <a:rPr lang="sk-SK" sz="3300" b="1" i="1" dirty="0">
                <a:solidFill>
                  <a:srgbClr val="FF0000"/>
                </a:solidFill>
              </a:rPr>
              <a:t>výberu projektov</a:t>
            </a:r>
            <a:r>
              <a:rPr lang="sk-SK" sz="3300" i="1" dirty="0" smtClean="0"/>
              <a:t>.“</a:t>
            </a:r>
            <a:endParaRPr lang="sk-SK" sz="3300" i="1" dirty="0"/>
          </a:p>
        </p:txBody>
      </p:sp>
      <p:pic>
        <p:nvPicPr>
          <p:cNvPr id="4" name="Picture 4" descr="https://upload.wikimedia.org/wikipedia/en/thumb/8/84/European_Commission.svg/1280px-European_Commission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08" y="156518"/>
            <a:ext cx="1819880" cy="126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8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26" y="548680"/>
            <a:ext cx="4663844" cy="10851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						</a:t>
            </a:r>
            <a:endParaRPr lang="sk-SK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203506"/>
            <a:ext cx="7499350" cy="3289188"/>
          </a:xfrm>
        </p:spPr>
      </p:pic>
    </p:spTree>
    <p:extLst>
      <p:ext uri="{BB962C8B-B14F-4D97-AF65-F5344CB8AC3E}">
        <p14:creationId xmlns:p14="http://schemas.microsoft.com/office/powerpoint/2010/main" val="222846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Čo s tým?</a:t>
            </a:r>
            <a:endParaRPr lang="sk-SK" dirty="0"/>
          </a:p>
        </p:txBody>
      </p:sp>
      <p:pic>
        <p:nvPicPr>
          <p:cNvPr id="410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3245346" cy="324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3893979" cy="514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5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900" dirty="0"/>
              <a:t>Možnosti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sk-SK" dirty="0"/>
          </a:p>
          <a:p>
            <a:r>
              <a:rPr lang="sk-SK" sz="2400" dirty="0" smtClean="0"/>
              <a:t>Posilnenie represívnej zložky</a:t>
            </a:r>
          </a:p>
          <a:p>
            <a:pPr marL="82296" indent="0">
              <a:buNone/>
            </a:pPr>
            <a:endParaRPr lang="sk-SK" dirty="0" smtClean="0"/>
          </a:p>
          <a:p>
            <a:r>
              <a:rPr lang="sk-SK" sz="2400" dirty="0"/>
              <a:t>Prijatie novej legislatívnej </a:t>
            </a:r>
            <a:r>
              <a:rPr lang="sk-SK" sz="2400" dirty="0" smtClean="0"/>
              <a:t>úpravy</a:t>
            </a:r>
            <a:endParaRPr lang="sk-SK" dirty="0" smtClean="0"/>
          </a:p>
          <a:p>
            <a:r>
              <a:rPr lang="sk-SK" sz="2400" dirty="0"/>
              <a:t>Elektronizácia úkonov v rámci implementácie fondov </a:t>
            </a:r>
            <a:r>
              <a:rPr lang="sk-SK" sz="2400" dirty="0" smtClean="0"/>
              <a:t>EÚ</a:t>
            </a:r>
          </a:p>
          <a:p>
            <a:endParaRPr lang="sk-SK" sz="2400" dirty="0" smtClean="0"/>
          </a:p>
          <a:p>
            <a:endParaRPr lang="sk-SK" sz="2400" dirty="0"/>
          </a:p>
          <a:p>
            <a:endParaRPr lang="sk-SK" sz="2400" dirty="0" smtClean="0"/>
          </a:p>
          <a:p>
            <a:pPr algn="just"/>
            <a:r>
              <a:rPr lang="sk-SK" sz="2400" dirty="0" smtClean="0"/>
              <a:t>Zapojenie občianskej spoločnosti do procesov implementácie fondov EÚ</a:t>
            </a:r>
          </a:p>
          <a:p>
            <a:pPr marL="82296" indent="0">
              <a:buNone/>
            </a:pPr>
            <a:endParaRPr lang="sk-SK" sz="2400" dirty="0"/>
          </a:p>
        </p:txBody>
      </p:sp>
      <p:pic>
        <p:nvPicPr>
          <p:cNvPr id="4" name="Picture 4" descr="http://img.cas.sk/img/4/bigArticle/2313419_.jpg?time=1438368505&amp;hash=cbf403ed1bde10228fb1c73bf99c4e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37" y="1412776"/>
            <a:ext cx="2778065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3400" y="2780928"/>
            <a:ext cx="969363" cy="68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 descr="http://static.itnews.sk/a501/image/file/2/0031/K19HyRc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21088"/>
            <a:ext cx="1896169" cy="8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741" y="4163332"/>
            <a:ext cx="2840683" cy="83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7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Zapojenie občianskej spoločnosti do procesov implementácie fondov EÚ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r>
              <a:rPr lang="sk-SK" sz="2400" b="1" dirty="0" smtClean="0"/>
              <a:t>OP </a:t>
            </a:r>
            <a:r>
              <a:rPr lang="sk-SK" sz="2400" b="1" dirty="0"/>
              <a:t>Technická </a:t>
            </a:r>
            <a:r>
              <a:rPr lang="sk-SK" sz="2400" b="1" dirty="0" smtClean="0"/>
              <a:t>pomoc</a:t>
            </a:r>
          </a:p>
          <a:p>
            <a:pPr lvl="1"/>
            <a:r>
              <a:rPr lang="sk-SK" sz="2000" dirty="0" smtClean="0"/>
              <a:t>Financovanie protikorupčných opatrení navrhnutých občianskou spoločnosťou</a:t>
            </a:r>
            <a:endParaRPr lang="sk-SK" sz="2000" dirty="0"/>
          </a:p>
          <a:p>
            <a:pPr marL="82296" indent="0">
              <a:buNone/>
            </a:pPr>
            <a:endParaRPr lang="sk-SK" dirty="0" smtClean="0"/>
          </a:p>
          <a:p>
            <a:r>
              <a:rPr lang="sk-SK" sz="2400" b="1" dirty="0"/>
              <a:t>Systém riadenia EŠIF</a:t>
            </a:r>
          </a:p>
          <a:p>
            <a:pPr lvl="1"/>
            <a:r>
              <a:rPr lang="sk-SK" sz="2000" dirty="0" smtClean="0"/>
              <a:t>zvýšiť dohľad partnerov nad procesom odborného hodnotenia </a:t>
            </a:r>
            <a:r>
              <a:rPr lang="sk-SK" sz="2000" dirty="0"/>
              <a:t>projektov</a:t>
            </a:r>
          </a:p>
          <a:p>
            <a:pPr lvl="1"/>
            <a:r>
              <a:rPr lang="sk-SK" sz="2000" dirty="0" smtClean="0"/>
              <a:t>zriadenie </a:t>
            </a:r>
            <a:r>
              <a:rPr lang="sk-SK" sz="2000" dirty="0"/>
              <a:t>Rady CKO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2425458" cy="70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373215"/>
            <a:ext cx="118903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4653"/>
            <a:ext cx="1572769" cy="157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7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4400" b="1" dirty="0"/>
              <a:t>Systém riadenia EŠIF</a:t>
            </a:r>
            <a:br>
              <a:rPr lang="sk-SK" sz="4400" b="1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sk-SK" dirty="0" smtClean="0"/>
              <a:t>Systém riadenia európskych štrukturálnych a investičných fondov pre programové obdobie 2014-2020</a:t>
            </a:r>
          </a:p>
          <a:p>
            <a:pPr lvl="1"/>
            <a:endParaRPr lang="sk-SK" sz="2000" dirty="0" smtClean="0"/>
          </a:p>
          <a:p>
            <a:pPr lvl="1"/>
            <a:endParaRPr lang="sk-SK" sz="2000" dirty="0"/>
          </a:p>
          <a:p>
            <a:pPr lvl="1"/>
            <a:endParaRPr lang="sk-SK" sz="2000" dirty="0" smtClean="0"/>
          </a:p>
          <a:p>
            <a:pPr lvl="1"/>
            <a:endParaRPr lang="sk-SK" sz="1600" dirty="0" smtClean="0"/>
          </a:p>
          <a:p>
            <a:pPr lvl="1"/>
            <a:r>
              <a:rPr lang="sk-SK" sz="1600" dirty="0" smtClean="0"/>
              <a:t>vypracovaný </a:t>
            </a:r>
            <a:r>
              <a:rPr lang="sk-SK" sz="1600" dirty="0"/>
              <a:t>ÚV SR – CKO</a:t>
            </a:r>
          </a:p>
          <a:p>
            <a:pPr lvl="1">
              <a:buNone/>
            </a:pPr>
            <a:endParaRPr lang="sk-SK" sz="1600" dirty="0"/>
          </a:p>
          <a:p>
            <a:pPr lvl="1"/>
            <a:r>
              <a:rPr lang="sk-SK" sz="1600" dirty="0"/>
              <a:t>schválený vládou SR uznesením č. 586/2014 z 20.11.2014</a:t>
            </a:r>
          </a:p>
          <a:p>
            <a:pPr lvl="1"/>
            <a:endParaRPr lang="sk-SK" sz="2000" dirty="0"/>
          </a:p>
          <a:p>
            <a:pPr lvl="1"/>
            <a:r>
              <a:rPr lang="sk-SK" sz="1600" dirty="0"/>
              <a:t>účinnosť od 20.11.2014</a:t>
            </a:r>
          </a:p>
          <a:p>
            <a:pPr marL="82296" indent="0" algn="ctr">
              <a:buNone/>
            </a:pPr>
            <a:endParaRPr lang="sk-SK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1608988" cy="14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1382</TotalTime>
  <Words>648</Words>
  <Application>Microsoft Office PowerPoint</Application>
  <PresentationFormat>Prezentácia na obrazovke (4:3)</PresentationFormat>
  <Paragraphs>152</Paragraphs>
  <Slides>18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Slnovrat</vt:lpstr>
      <vt:lpstr>Možnosť zapojenia občianskej spoločnosti do antikorupčných aktivít v eurofondoch  </vt:lpstr>
      <vt:lpstr>PREČO?</vt:lpstr>
      <vt:lpstr>  Európska Komisia</vt:lpstr>
      <vt:lpstr>  Európska Komisia</vt:lpstr>
      <vt:lpstr>      </vt:lpstr>
      <vt:lpstr>Čo s tým?</vt:lpstr>
      <vt:lpstr>Možnosti</vt:lpstr>
      <vt:lpstr>Zapojenie občianskej spoločnosti do procesov implementácie fondov EÚ</vt:lpstr>
      <vt:lpstr>Systém riadenia EŠIF </vt:lpstr>
      <vt:lpstr>  Účasť partnerov na   schvaľovaní projektov</vt:lpstr>
      <vt:lpstr>    Účasť partnerov na     schvaľovaní projektov</vt:lpstr>
      <vt:lpstr>Operačný program Technická pomoc 2014-2020</vt:lpstr>
      <vt:lpstr> Oprávnené aktivity na financovanie zo zdrojov  </vt:lpstr>
      <vt:lpstr>    Vzdelávanie </vt:lpstr>
      <vt:lpstr>           Hodnotenia, analýzy, štúdie     a expertízne posudky </vt:lpstr>
      <vt:lpstr>   Podpora projektov proti      korupcii realizovaných MVO </vt:lpstr>
      <vt:lpstr> Workshopy CKO </vt:lpstr>
      <vt:lpstr> Ďakujem za pozornosť!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 riadenia európskych štrukturálnych a investičných fondov</dc:title>
  <dc:creator>admin</dc:creator>
  <cp:lastModifiedBy>Drotár Matúš</cp:lastModifiedBy>
  <cp:revision>909</cp:revision>
  <dcterms:created xsi:type="dcterms:W3CDTF">2015-02-28T10:27:09Z</dcterms:created>
  <dcterms:modified xsi:type="dcterms:W3CDTF">2015-09-09T08:57:17Z</dcterms:modified>
</cp:coreProperties>
</file>