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48"/>
  </p:notesMasterIdLst>
  <p:sldIdLst>
    <p:sldId id="256" r:id="rId3"/>
    <p:sldId id="271" r:id="rId4"/>
    <p:sldId id="290" r:id="rId5"/>
    <p:sldId id="327" r:id="rId6"/>
    <p:sldId id="295" r:id="rId7"/>
    <p:sldId id="275" r:id="rId8"/>
    <p:sldId id="278" r:id="rId9"/>
    <p:sldId id="282" r:id="rId10"/>
    <p:sldId id="280" r:id="rId11"/>
    <p:sldId id="298" r:id="rId12"/>
    <p:sldId id="299" r:id="rId13"/>
    <p:sldId id="300" r:id="rId14"/>
    <p:sldId id="301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28" r:id="rId25"/>
    <p:sldId id="312" r:id="rId26"/>
    <p:sldId id="315" r:id="rId27"/>
    <p:sldId id="316" r:id="rId28"/>
    <p:sldId id="329" r:id="rId29"/>
    <p:sldId id="330" r:id="rId30"/>
    <p:sldId id="331" r:id="rId31"/>
    <p:sldId id="317" r:id="rId32"/>
    <p:sldId id="333" r:id="rId33"/>
    <p:sldId id="332" r:id="rId34"/>
    <p:sldId id="336" r:id="rId35"/>
    <p:sldId id="334" r:id="rId36"/>
    <p:sldId id="319" r:id="rId37"/>
    <p:sldId id="335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13" r:id="rId46"/>
    <p:sldId id="314" r:id="rId4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28.09.2017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28.09.2017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v.sk/?metodicke-dokument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tice.gov.sk/PortalApp/ObchodnyVestnik/Web/Zoznam.asp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rpvs.gov.sk/rpv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mailto:richard.svirk@minv.sk" TargetMode="External"/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611560" y="692695"/>
            <a:ext cx="7704856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Podmienka</a:t>
            </a:r>
            <a:r>
              <a:rPr lang="sk-SK" sz="1600" b="1" dirty="0">
                <a:latin typeface="+mn-lt"/>
                <a:cs typeface="+mn-cs"/>
              </a:rPr>
              <a:t>, že hlavné aktivity projektu sú vo vecnom súlade s </a:t>
            </a:r>
            <a:r>
              <a:rPr lang="sk-SK" sz="1600" b="1" dirty="0" smtClean="0">
                <a:latin typeface="+mn-lt"/>
                <a:cs typeface="+mn-cs"/>
              </a:rPr>
              <a:t>oprávnenými aktivitami OP </a:t>
            </a:r>
            <a:r>
              <a:rPr lang="sk-SK" sz="1600" b="1" dirty="0">
                <a:latin typeface="+mn-lt"/>
                <a:cs typeface="+mn-cs"/>
              </a:rPr>
              <a:t>ĽZ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 smtClean="0">
                <a:latin typeface="+mn-lt"/>
                <a:cs typeface="+mn-cs"/>
              </a:rPr>
              <a:t>Hlavné </a:t>
            </a:r>
            <a:r>
              <a:rPr lang="sk-SK" sz="1600" dirty="0">
                <a:latin typeface="+mn-lt"/>
                <a:cs typeface="+mn-cs"/>
              </a:rPr>
              <a:t>aktivity projektu musia byť  vo vecnom súlade s typmi oprávnených aktivít </a:t>
            </a:r>
            <a:r>
              <a:rPr lang="sk-SK" sz="1600" dirty="0" smtClean="0">
                <a:latin typeface="+mn-lt"/>
                <a:cs typeface="+mn-cs"/>
              </a:rPr>
              <a:t>OPĽZ, ktoré sú:</a:t>
            </a:r>
          </a:p>
          <a:p>
            <a:r>
              <a:rPr lang="sk-SK" sz="1600" i="1" dirty="0">
                <a:latin typeface="+mn-lt"/>
                <a:cs typeface="+mn-cs"/>
              </a:rPr>
              <a:t> </a:t>
            </a:r>
            <a:r>
              <a:rPr lang="sk-SK" sz="1600" i="1" dirty="0" smtClean="0">
                <a:latin typeface="+mn-lt"/>
                <a:cs typeface="+mn-cs"/>
              </a:rPr>
              <a:t>        A</a:t>
            </a:r>
            <a:r>
              <a:rPr lang="sk-SK" sz="1600" i="1" dirty="0">
                <a:latin typeface="+mn-lt"/>
                <a:cs typeface="+mn-cs"/>
              </a:rPr>
              <a:t>. Podpora modernizácie a rekonštrukcie komunitných centier</a:t>
            </a:r>
          </a:p>
          <a:p>
            <a:r>
              <a:rPr lang="sk-SK" sz="1600" dirty="0" smtClean="0">
                <a:latin typeface="+mn-lt"/>
                <a:cs typeface="+mn-cs"/>
              </a:rPr>
              <a:t>         </a:t>
            </a:r>
            <a:r>
              <a:rPr lang="sk-SK" sz="1600" i="1" dirty="0" smtClean="0">
                <a:latin typeface="+mn-lt"/>
                <a:cs typeface="+mn-cs"/>
              </a:rPr>
              <a:t>B</a:t>
            </a:r>
            <a:r>
              <a:rPr lang="sk-SK" sz="1600" i="1" dirty="0">
                <a:latin typeface="+mn-lt"/>
                <a:cs typeface="+mn-cs"/>
              </a:rPr>
              <a:t>.</a:t>
            </a:r>
            <a:r>
              <a:rPr lang="sk-SK" sz="1600" dirty="0">
                <a:latin typeface="+mn-lt"/>
                <a:cs typeface="+mn-cs"/>
              </a:rPr>
              <a:t> </a:t>
            </a:r>
            <a:r>
              <a:rPr lang="sk-SK" sz="1600" i="1" dirty="0">
                <a:latin typeface="+mn-lt"/>
                <a:cs typeface="+mn-cs"/>
              </a:rPr>
              <a:t>Podpora prestavby existujúcich objektov pre účely zriadenia a fungovania </a:t>
            </a:r>
            <a:r>
              <a:rPr lang="sk-SK" sz="1600" i="1" dirty="0" smtClean="0">
                <a:latin typeface="+mn-lt"/>
                <a:cs typeface="+mn-cs"/>
              </a:rPr>
              <a:t>   </a:t>
            </a:r>
          </a:p>
          <a:p>
            <a:r>
              <a:rPr lang="sk-SK" sz="1600" i="1" dirty="0" smtClean="0">
                <a:latin typeface="+mn-lt"/>
                <a:cs typeface="+mn-cs"/>
              </a:rPr>
              <a:t>              komunitných </a:t>
            </a:r>
            <a:r>
              <a:rPr lang="sk-SK" sz="1600" i="1" dirty="0">
                <a:latin typeface="+mn-lt"/>
                <a:cs typeface="+mn-cs"/>
              </a:rPr>
              <a:t>centier </a:t>
            </a:r>
            <a:r>
              <a:rPr lang="sk-SK" sz="1600" i="1" dirty="0" smtClean="0">
                <a:latin typeface="+mn-lt"/>
                <a:cs typeface="+mn-cs"/>
              </a:rPr>
              <a:t> </a:t>
            </a:r>
          </a:p>
          <a:p>
            <a:r>
              <a:rPr lang="sk-SK" sz="1600" i="1" dirty="0">
                <a:latin typeface="+mn-lt"/>
                <a:cs typeface="+mn-cs"/>
              </a:rPr>
              <a:t> </a:t>
            </a:r>
            <a:r>
              <a:rPr lang="sk-SK" sz="1600" i="1" dirty="0" smtClean="0">
                <a:latin typeface="+mn-lt"/>
                <a:cs typeface="+mn-cs"/>
              </a:rPr>
              <a:t>       </a:t>
            </a:r>
            <a:r>
              <a:rPr lang="sk-SK" sz="1600" i="1" dirty="0">
                <a:latin typeface="+mn-lt"/>
                <a:cs typeface="+mn-cs"/>
              </a:rPr>
              <a:t>C. Podpora výstavby nových komunitných </a:t>
            </a:r>
            <a:r>
              <a:rPr lang="sk-SK" sz="1600" i="1" dirty="0" smtClean="0">
                <a:latin typeface="+mn-lt"/>
                <a:cs typeface="+mn-cs"/>
              </a:rPr>
              <a:t>centier</a:t>
            </a:r>
          </a:p>
          <a:p>
            <a:r>
              <a:rPr lang="sk-SK" sz="1600" i="1" dirty="0">
                <a:latin typeface="+mn-lt"/>
                <a:cs typeface="+mn-cs"/>
              </a:rPr>
              <a:t> </a:t>
            </a:r>
            <a:r>
              <a:rPr lang="sk-SK" sz="1600" i="1" dirty="0" smtClean="0">
                <a:latin typeface="+mn-lt"/>
                <a:cs typeface="+mn-cs"/>
              </a:rPr>
              <a:t> </a:t>
            </a:r>
          </a:p>
          <a:p>
            <a:r>
              <a:rPr lang="sk-SK" sz="1600" dirty="0">
                <a:latin typeface="Calibri"/>
                <a:ea typeface="Times New Roman"/>
                <a:cs typeface="Times New Roman"/>
              </a:rPr>
              <a:t>Žiadateľ si vyberie z predchádzajúcich 3 typov aktivít 1 typ aktivity.</a:t>
            </a:r>
            <a:endParaRPr lang="sk-SK" sz="1600" b="1" dirty="0" smtClean="0"/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 vrátane </a:t>
            </a: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príloh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Príloha č. 9 </a:t>
            </a:r>
            <a:r>
              <a:rPr lang="sk-SK" sz="1600" b="1" dirty="0" err="1" smtClean="0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Projektová dokumentácia </a:t>
            </a:r>
            <a:r>
              <a:rPr lang="sk-SK" sz="1600" i="1" dirty="0" smtClean="0">
                <a:solidFill>
                  <a:srgbClr val="0070C0"/>
                </a:solidFill>
                <a:latin typeface="+mn-lt"/>
                <a:cs typeface="+mn-cs"/>
              </a:rPr>
              <a:t>stavby,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vrátane </a:t>
            </a:r>
            <a:r>
              <a:rPr lang="sk-SK" sz="1600" i="1" dirty="0" err="1">
                <a:solidFill>
                  <a:srgbClr val="0070C0"/>
                </a:solidFill>
                <a:latin typeface="+mn-lt"/>
                <a:cs typeface="+mn-cs"/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 rozpočtu stavby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(1)</a:t>
            </a:r>
            <a:endParaRPr lang="sk-SK" sz="1600" i="1" dirty="0">
              <a:solidFill>
                <a:srgbClr val="FF0000"/>
              </a:solidFill>
              <a:latin typeface="Calibri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Calibri"/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  <a:latin typeface="Calibri"/>
              </a:rPr>
              <a:t>11 </a:t>
            </a:r>
            <a:r>
              <a:rPr lang="sk-SK" sz="1600" b="1" dirty="0" err="1">
                <a:solidFill>
                  <a:srgbClr val="0070C0"/>
                </a:solidFill>
                <a:latin typeface="Calibri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Calibri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Calibri"/>
              </a:rPr>
              <a:t>Projektová dokumentácia stavby, vrátane </a:t>
            </a:r>
            <a:r>
              <a:rPr lang="sk-SK" sz="1600" i="1" dirty="0" err="1">
                <a:solidFill>
                  <a:srgbClr val="0070C0"/>
                </a:solidFill>
                <a:latin typeface="Calibri"/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  <a:latin typeface="Calibri"/>
              </a:rPr>
              <a:t> rozpočtu stavby </a:t>
            </a:r>
            <a:r>
              <a:rPr lang="sk-SK" sz="1600" i="1" dirty="0">
                <a:solidFill>
                  <a:srgbClr val="FF0000"/>
                </a:solidFill>
                <a:latin typeface="Calibri"/>
              </a:rPr>
              <a:t>(2)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</a:t>
            </a:r>
            <a:r>
              <a:rPr lang="sk-SK" sz="1600" b="1" dirty="0"/>
              <a:t>, že žiadateľ neukončil fyzickú realizáciu všetkých hlavných aktivít projektu pred 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</a:t>
            </a:r>
            <a:r>
              <a:rPr lang="sk-SK" sz="1600" b="1" dirty="0" smtClean="0"/>
              <a:t>      predložením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        Žiadateľ  </a:t>
            </a:r>
            <a:r>
              <a:rPr lang="sk-SK" sz="1600" dirty="0"/>
              <a:t>nesmie  ukončiť  fyzickú  realizáciu projektu,  </a:t>
            </a:r>
            <a:r>
              <a:rPr lang="sk-SK" sz="1600" dirty="0" err="1"/>
              <a:t>t.j</a:t>
            </a:r>
            <a:r>
              <a:rPr lang="sk-SK" sz="1600" dirty="0"/>
              <a:t>. všetkých  hlavných aktivít  projektu  </a:t>
            </a:r>
            <a:r>
              <a:rPr lang="sk-SK" sz="1600" dirty="0" smtClean="0"/>
              <a:t>  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ako  </a:t>
            </a:r>
            <a:r>
              <a:rPr lang="sk-SK" sz="1600" dirty="0"/>
              <a:t>celku,  pred  predložením </a:t>
            </a:r>
            <a:r>
              <a:rPr lang="sk-SK" sz="1600" dirty="0" err="1"/>
              <a:t>ŽoNFP</a:t>
            </a:r>
            <a:r>
              <a:rPr lang="sk-SK" sz="1600" dirty="0"/>
              <a:t>, a to bez ohľadu na to, či žiadateľ uhradil všetky </a:t>
            </a:r>
            <a:r>
              <a:rPr lang="sk-SK" sz="1600" dirty="0" smtClean="0"/>
              <a:t>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súvisiace platby. </a:t>
            </a:r>
          </a:p>
          <a:p>
            <a:pPr marL="0" indent="0" algn="just">
              <a:buNone/>
            </a:pPr>
            <a:r>
              <a:rPr lang="sk-SK" sz="1600" dirty="0" smtClean="0"/>
              <a:t>        Žiadateľ </a:t>
            </a:r>
            <a:r>
              <a:rPr lang="sk-SK" sz="1600" dirty="0"/>
              <a:t>je  povinný  za  účelom  posúdenia splnenia  tejto  podmienky  poskytnutia príspevku </a:t>
            </a:r>
            <a:r>
              <a:rPr lang="sk-SK" sz="1600" dirty="0" smtClean="0"/>
              <a:t>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vyplniť </a:t>
            </a:r>
            <a:r>
              <a:rPr lang="sk-SK" sz="1600" dirty="0"/>
              <a:t>časť č. 9 formulára </a:t>
            </a:r>
            <a:r>
              <a:rPr lang="sk-SK" sz="1600" dirty="0" err="1"/>
              <a:t>ŽoNFP</a:t>
            </a:r>
            <a:r>
              <a:rPr lang="sk-SK" sz="1600" dirty="0"/>
              <a:t>,  kde uvedie mesiac a rok začiatku každej aktivity projektu </a:t>
            </a:r>
            <a:r>
              <a:rPr lang="sk-SK" sz="1600" dirty="0" smtClean="0"/>
              <a:t>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ako </a:t>
            </a:r>
            <a:r>
              <a:rPr lang="sk-SK" sz="1600" dirty="0"/>
              <a:t>aj mesiac a  rok konca každej aktivity </a:t>
            </a:r>
            <a:r>
              <a:rPr lang="sk-SK" sz="1600" dirty="0" smtClean="0"/>
              <a:t>projektu.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</a:t>
            </a:r>
            <a:r>
              <a:rPr lang="sk-SK" sz="1600" b="1" dirty="0"/>
              <a:t>nepreukazuje samostatnou prílohou, </a:t>
            </a:r>
            <a:r>
              <a:rPr lang="sk-SK" sz="1600" dirty="0"/>
              <a:t>oprávnenosť aktivít bude overovaná z údajov uvedených v </a:t>
            </a:r>
            <a:r>
              <a:rPr lang="sk-SK" sz="1600" dirty="0" err="1"/>
              <a:t>ŽoNFP</a:t>
            </a:r>
            <a:r>
              <a:rPr lang="sk-SK" sz="1600" dirty="0"/>
              <a:t> a jej </a:t>
            </a:r>
            <a:r>
              <a:rPr lang="sk-SK" sz="1600" dirty="0" smtClean="0"/>
              <a:t>prílohách.</a:t>
            </a:r>
            <a:endParaRPr lang="sk-SK" sz="1600" b="1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179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</a:t>
            </a:r>
            <a:r>
              <a:rPr lang="sk-SK" sz="1600" b="1" dirty="0"/>
              <a:t>, že výdavky projektu sú oprávnené a nárokovaná výška výdavkov je oprávnená </a:t>
            </a:r>
            <a:r>
              <a:rPr lang="sk-SK" sz="1600" b="1" dirty="0" smtClean="0"/>
              <a:t>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</a:t>
            </a:r>
            <a:r>
              <a:rPr lang="sk-SK" sz="1600" b="1" dirty="0" smtClean="0"/>
              <a:t>      na </a:t>
            </a:r>
            <a:r>
              <a:rPr lang="sk-SK" sz="1600" b="1" dirty="0"/>
              <a:t>financovanie z OP </a:t>
            </a:r>
            <a:r>
              <a:rPr lang="sk-SK" sz="1600" b="1" dirty="0" smtClean="0"/>
              <a:t>ĽZ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Výdavky projektu musia byť preukázateľne oprávnené na financovanie z OP ĽZ. Žiadateľ je povinný preukázať, že výdavky projektu sú oprávnené na financovanie z OP ĽZ, a teda sú v súlade so všeobecnými a  špecifickými  podmienkami  oprávnenosti,  ktoré  sú  podrobne uvedené v dokumente </a:t>
            </a:r>
            <a:r>
              <a:rPr lang="sk-SK" sz="1600" b="1" i="1" dirty="0"/>
              <a:t>Príručka k oprávnenosti výdavkov Sprostredkovateľského orgánu pre Operačný program Ľudské zdroje pre prioritnú os 6</a:t>
            </a:r>
            <a:r>
              <a:rPr lang="sk-SK" sz="1600" dirty="0"/>
              <a:t>, ako aj v súlade s podmienkami uvedenými v </a:t>
            </a:r>
            <a:r>
              <a:rPr lang="sk-SK" sz="1600" i="1" dirty="0"/>
              <a:t>prílohe č. 6 výzvy - Zoznam skupín oprávnených výdavkov, stanovené hodnoty </a:t>
            </a:r>
            <a:r>
              <a:rPr lang="sk-SK" sz="1600" i="1" dirty="0" err="1"/>
              <a:t>benchmarkov</a:t>
            </a:r>
            <a:r>
              <a:rPr lang="sk-SK" sz="1600" i="1" dirty="0"/>
              <a:t> a finančných limitov, </a:t>
            </a:r>
            <a:r>
              <a:rPr lang="sk-SK" sz="1600" dirty="0"/>
              <a:t>kde sú zadefinované oprávnené výdavky pre predmetnú </a:t>
            </a:r>
            <a:r>
              <a:rPr lang="sk-SK" sz="1600" dirty="0" smtClean="0"/>
              <a:t>výzvu.</a:t>
            </a: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endParaRPr lang="sk-SK" sz="1600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8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stanovenia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9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</a:t>
            </a:r>
            <a:r>
              <a:rPr lang="sk-SK" sz="1600" i="1" dirty="0" smtClean="0">
                <a:solidFill>
                  <a:srgbClr val="0070C0"/>
                </a:solidFill>
              </a:rPr>
              <a:t>stavby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17 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</a:t>
            </a:r>
            <a:r>
              <a:rPr lang="sk-SK" sz="1600" i="1" dirty="0" smtClean="0">
                <a:solidFill>
                  <a:srgbClr val="0070C0"/>
                </a:solidFill>
              </a:rPr>
              <a:t>vyhlásenie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10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stanovenia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11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stavby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19 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568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oprávnenosti miesta realizácie </a:t>
            </a:r>
            <a:r>
              <a:rPr lang="sk-SK" sz="1600" b="1" dirty="0" smtClean="0"/>
              <a:t>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       </a:t>
            </a:r>
            <a:r>
              <a:rPr lang="sk-SK" sz="1600" dirty="0"/>
              <a:t>Žiadateľ je povinný realizovať projekt na oprávnenom území. Oprávnené miesto realizácie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     projektu </a:t>
            </a:r>
            <a:r>
              <a:rPr lang="sk-SK" sz="1600" dirty="0"/>
              <a:t>(územná oprávnenosť) je stanovené vo výzve. Oprávnenosť miesta realizácie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     projektu </a:t>
            </a:r>
            <a:r>
              <a:rPr lang="sk-SK" sz="1600" dirty="0"/>
              <a:t>bude overovaná SO z údajov poskytnutých v rámci formulára </a:t>
            </a:r>
            <a:r>
              <a:rPr lang="sk-SK" sz="1600" dirty="0" err="1" smtClean="0"/>
              <a:t>ŽoNFP</a:t>
            </a:r>
            <a:r>
              <a:rPr lang="sk-SK" sz="1600" dirty="0" smtClean="0"/>
              <a:t>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</a:t>
            </a:r>
            <a:r>
              <a:rPr lang="sk-SK" sz="1600" b="1" dirty="0"/>
              <a:t>nepreukazuje samostatnou prílohou, </a:t>
            </a:r>
            <a:r>
              <a:rPr lang="sk-SK" sz="1600" dirty="0"/>
              <a:t>oprávnenosť miesta realizácie projektu bude overovaná z údajov uvedených v </a:t>
            </a:r>
            <a:r>
              <a:rPr lang="sk-SK" sz="1600" dirty="0" err="1"/>
              <a:t>ŽoNFP</a:t>
            </a:r>
            <a:r>
              <a:rPr lang="sk-SK" sz="1600" dirty="0"/>
              <a:t> a jej </a:t>
            </a:r>
            <a:r>
              <a:rPr lang="sk-SK" sz="1600" dirty="0" smtClean="0"/>
              <a:t>prílohách.</a:t>
            </a:r>
            <a:endParaRPr lang="sk-SK" sz="16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955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  <a:endParaRPr lang="sk-SK" sz="1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splnenia </a:t>
            </a:r>
            <a:r>
              <a:rPr lang="sk-SK" sz="1600" b="1" dirty="0" smtClean="0"/>
              <a:t>kritérií pre výber projektov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  </a:t>
            </a:r>
            <a:r>
              <a:rPr lang="sk-SK" sz="1600" b="1" dirty="0" smtClean="0"/>
              <a:t>Hodnotiace kritériá:</a:t>
            </a: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         Hodnotiace </a:t>
            </a:r>
            <a:r>
              <a:rPr lang="sk-SK" sz="1600" dirty="0"/>
              <a:t>kritériá sú zverejnené na webovej stránke SO. </a:t>
            </a:r>
          </a:p>
          <a:p>
            <a:pPr marL="0" indent="0">
              <a:buNone/>
            </a:pPr>
            <a:r>
              <a:rPr lang="sk-SK" sz="1600" dirty="0" smtClean="0"/>
              <a:t>         Pre </a:t>
            </a:r>
            <a:r>
              <a:rPr lang="sk-SK" sz="1600" dirty="0"/>
              <a:t>splnenie podmienky hodnotiacich kritérií </a:t>
            </a:r>
            <a:r>
              <a:rPr lang="sk-SK" sz="1600" dirty="0" err="1"/>
              <a:t>ŽoNFP</a:t>
            </a:r>
            <a:r>
              <a:rPr lang="sk-SK" sz="1600" dirty="0"/>
              <a:t> musí dosiahnuť viac ako 50% bodov v </a:t>
            </a:r>
            <a:r>
              <a:rPr lang="sk-SK" sz="1600" dirty="0" smtClean="0"/>
              <a:t>  </a:t>
            </a:r>
          </a:p>
          <a:p>
            <a:pPr marL="0" indent="0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 každej </a:t>
            </a:r>
            <a:r>
              <a:rPr lang="sk-SK" sz="1600" dirty="0"/>
              <a:t>hodnotenej oblasti a celkovo aspoň 60% bodov z celkového počtu bodov. </a:t>
            </a:r>
            <a:endParaRPr lang="sk-SK" sz="1600" dirty="0" smtClean="0"/>
          </a:p>
          <a:p>
            <a:pPr marL="82296" lvl="0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prstClr val="black"/>
                </a:solidFill>
              </a:rPr>
              <a:t> </a:t>
            </a:r>
            <a:r>
              <a:rPr lang="sk-SK" sz="1600" b="1" dirty="0" smtClean="0">
                <a:solidFill>
                  <a:prstClr val="black"/>
                </a:solidFill>
              </a:rPr>
              <a:t>      Rozlišovacie </a:t>
            </a:r>
            <a:r>
              <a:rPr lang="sk-SK" sz="1600" b="1" dirty="0">
                <a:solidFill>
                  <a:prstClr val="black"/>
                </a:solidFill>
              </a:rPr>
              <a:t>kritériá: </a:t>
            </a:r>
            <a:endParaRPr lang="sk-SK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600" dirty="0">
                <a:solidFill>
                  <a:prstClr val="black"/>
                </a:solidFill>
              </a:rPr>
              <a:t>        V prípade, ak je viacero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na hranici finančnej alokácie výzvy s rovnakým počtom bodov, </a:t>
            </a:r>
          </a:p>
          <a:p>
            <a:pPr marL="0" lvl="0" indent="0">
              <a:buNone/>
            </a:pPr>
            <a:r>
              <a:rPr lang="sk-SK" sz="1600" dirty="0">
                <a:solidFill>
                  <a:prstClr val="black"/>
                </a:solidFill>
              </a:rPr>
              <a:t>        SO aplikuje rozlišovacie kritérium, ktoré slúži na určenie poradia v prípade rovnakého počtu </a:t>
            </a:r>
          </a:p>
          <a:p>
            <a:pPr marL="0" lvl="0" indent="0">
              <a:buNone/>
            </a:pPr>
            <a:r>
              <a:rPr lang="sk-SK" sz="1600" dirty="0">
                <a:solidFill>
                  <a:prstClr val="black"/>
                </a:solidFill>
              </a:rPr>
              <a:t>        bodov dosiahnutého viacerými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endParaRPr lang="sk-SK" sz="1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4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Ukazovatele finančnej situácie </a:t>
            </a:r>
            <a:r>
              <a:rPr lang="sk-SK" sz="1600" i="1" dirty="0">
                <a:solidFill>
                  <a:srgbClr val="FF0000"/>
                </a:solidFill>
              </a:rPr>
              <a:t>(</a:t>
            </a:r>
            <a:r>
              <a:rPr lang="sk-SK" sz="1600" i="1" dirty="0" smtClean="0">
                <a:solidFill>
                  <a:srgbClr val="FF0000"/>
                </a:solidFill>
              </a:rPr>
              <a:t>1)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8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stanovenia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9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stavby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10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Povolenie na realizáciu projektu vydané príslušným </a:t>
            </a:r>
            <a:r>
              <a:rPr lang="sk-SK" sz="1600" i="1" dirty="0" smtClean="0">
                <a:solidFill>
                  <a:srgbClr val="0070C0"/>
                </a:solidFill>
              </a:rPr>
              <a:t>povoľov.orgánom</a:t>
            </a:r>
            <a:r>
              <a:rPr lang="sk-SK" sz="1600" i="1" dirty="0" smtClean="0">
                <a:solidFill>
                  <a:srgbClr val="FF0000"/>
                </a:solidFill>
              </a:rPr>
              <a:t>(1</a:t>
            </a:r>
            <a:r>
              <a:rPr lang="sk-SK" sz="1600" i="1" dirty="0">
                <a:solidFill>
                  <a:srgbClr val="FF0000"/>
                </a:solidFill>
              </a:rPr>
              <a:t>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1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6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Ukazovatele finančnej situácie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10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stanovenia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11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stavby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12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Povolenie na realizáciu projektu vydané príslušným </a:t>
            </a:r>
            <a:r>
              <a:rPr lang="sk-SK" sz="1600" i="1" dirty="0" smtClean="0">
                <a:solidFill>
                  <a:srgbClr val="0070C0"/>
                </a:solidFill>
              </a:rPr>
              <a:t>povoľov.orgánom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023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spôsobu financovania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</a:t>
            </a:r>
            <a:r>
              <a:rPr lang="sk-SK" sz="1600" dirty="0"/>
              <a:t>Podmienka poskytnutia príspevku, ktorou je stanovenie spôsobu financovania, je stanovená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    ako </a:t>
            </a:r>
            <a:r>
              <a:rPr lang="sk-SK" sz="1600" dirty="0"/>
              <a:t>povinná podmienka poskytnutia príspevku vo výzve a nie je osobitne overovaná v rámci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    schvaľovacieho </a:t>
            </a:r>
            <a:r>
              <a:rPr lang="sk-SK" sz="1600" dirty="0"/>
              <a:t>procesu </a:t>
            </a:r>
            <a:r>
              <a:rPr lang="sk-SK" sz="1600" dirty="0" err="1"/>
              <a:t>ŽoNFP</a:t>
            </a:r>
            <a:r>
              <a:rPr lang="sk-SK" sz="1600" dirty="0"/>
              <a:t> a nie je samostatne dokladovaná zo strany žiadateľa.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</a:t>
            </a:r>
            <a:r>
              <a:rPr lang="sk-SK" sz="1600" b="1" dirty="0"/>
              <a:t>nepreukazuje samostatnou </a:t>
            </a:r>
            <a:r>
              <a:rPr lang="sk-SK" sz="1600" b="1" dirty="0" smtClean="0"/>
              <a:t>prílohou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neporušenia zákazu nelegálnej práce a nelegálneho </a:t>
            </a:r>
            <a:r>
              <a:rPr lang="sk-SK" sz="1600" b="1" dirty="0" smtClean="0"/>
              <a:t>zamestnávania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</a:t>
            </a:r>
            <a:r>
              <a:rPr lang="sk-SK" sz="1600" b="1" dirty="0" smtClean="0"/>
              <a:t>Potvrdenie </a:t>
            </a:r>
            <a:r>
              <a:rPr lang="sk-SK" sz="1600" b="1" dirty="0"/>
              <a:t>miestne príslušného inšpektorátu práce</a:t>
            </a:r>
            <a:r>
              <a:rPr lang="sk-SK" sz="1600" dirty="0"/>
              <a:t> o tom, že žiadateľ neporušil zákaz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nelegálnej </a:t>
            </a:r>
            <a:r>
              <a:rPr lang="sk-SK" sz="1600" dirty="0"/>
              <a:t>práce a nelegálneho zamestnávania podľa osobitného predpisu za obdobie piatich </a:t>
            </a:r>
            <a:r>
              <a:rPr lang="sk-SK" sz="1600" dirty="0" smtClean="0"/>
              <a:t>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 </a:t>
            </a:r>
            <a:r>
              <a:rPr lang="sk-SK" sz="1600" dirty="0" smtClean="0"/>
              <a:t> rokov </a:t>
            </a:r>
            <a:r>
              <a:rPr lang="sk-SK" sz="1600" dirty="0"/>
              <a:t>predchádzajúcich predloženiu </a:t>
            </a:r>
            <a:r>
              <a:rPr lang="sk-SK" sz="1600" dirty="0" err="1"/>
              <a:t>ŽoNFP</a:t>
            </a:r>
            <a:r>
              <a:rPr lang="sk-SK" sz="1600" dirty="0"/>
              <a:t>.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11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miestne príslušného inšpektorátu </a:t>
            </a:r>
            <a:r>
              <a:rPr lang="sk-SK" sz="1600" i="1" dirty="0" smtClean="0">
                <a:solidFill>
                  <a:srgbClr val="0070C0"/>
                </a:solidFill>
              </a:rPr>
              <a:t>práce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13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miestne príslušného inšpektorátu </a:t>
            </a:r>
            <a:r>
              <a:rPr lang="sk-SK" sz="1600" i="1" dirty="0" smtClean="0">
                <a:solidFill>
                  <a:srgbClr val="0070C0"/>
                </a:solidFill>
              </a:rPr>
              <a:t>práce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6813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týkajúca sa štátnej pomoci a vyplývajúca zo schém štátnej pomoci/pomoci de </a:t>
            </a:r>
            <a:r>
              <a:rPr lang="sk-SK" sz="1600" b="1" dirty="0" smtClean="0"/>
              <a:t> 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 </a:t>
            </a:r>
            <a:r>
              <a:rPr lang="sk-SK" sz="1600" b="1" dirty="0" err="1" smtClean="0"/>
              <a:t>minimis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 </a:t>
            </a:r>
            <a:r>
              <a:rPr lang="sk-SK" sz="1600" dirty="0"/>
              <a:t>Oprávnené aktivity tak, ako sú stanovené touto výzvou nie sú poskytovaním štátnej pomoci a teda vo vzťahu k oprávneným aktivitám sa neuplatňujú pravidlá štátnej pomoci. Ak žiadateľ/prijímateľ uvedené pravidlo poruší a nezachová striktne charakter svojho projektu, ktorý svojimi aktivitami nepredstavuje štátnu pomoc, nesie za svoje konanie plnú právnu zodpovednosť v súvislosti s porušením pravidiel týkajúcich sa štátnej pomoci.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</a:t>
            </a:r>
            <a:r>
              <a:rPr lang="sk-SK" sz="1600" b="1" dirty="0"/>
              <a:t>nepreukazuje samostatnou </a:t>
            </a:r>
            <a:r>
              <a:rPr lang="sk-SK" sz="1600" b="1" dirty="0" smtClean="0"/>
              <a:t>prílohou</a:t>
            </a:r>
          </a:p>
          <a:p>
            <a:pPr marL="0" lvl="0" indent="0">
              <a:buNone/>
            </a:pPr>
            <a:endParaRPr lang="sk-SK" sz="1600" b="1" dirty="0" smtClean="0">
              <a:solidFill>
                <a:prstClr val="black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200" b="1" dirty="0" smtClean="0"/>
              <a:t>       </a:t>
            </a:r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38427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82296" lvl="0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lvl="0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- Príloha 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sk-SK" sz="1600" b="1" dirty="0" smtClean="0">
                <a:solidFill>
                  <a:prstClr val="black"/>
                </a:solidFill>
              </a:rPr>
              <a:t>Podmienka </a:t>
            </a:r>
            <a:r>
              <a:rPr lang="sk-SK" sz="1600" b="1" dirty="0">
                <a:solidFill>
                  <a:prstClr val="black"/>
                </a:solidFill>
              </a:rPr>
              <a:t>mať </a:t>
            </a:r>
            <a:r>
              <a:rPr lang="sk-SK" sz="1600" b="1" dirty="0" err="1">
                <a:solidFill>
                  <a:prstClr val="black"/>
                </a:solidFill>
              </a:rPr>
              <a:t>vysporiadané</a:t>
            </a:r>
            <a:r>
              <a:rPr lang="sk-SK" sz="1600" b="1" dirty="0">
                <a:solidFill>
                  <a:prstClr val="black"/>
                </a:solidFill>
              </a:rPr>
              <a:t> majetkovo-právne vzťahy a povolenia na realizáciu stavby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Vyžaduje sa doklad preukazujúci vlastnícky alebo iný právny vzťah žiadateľa oprávňujúci žiadateľa užívať všetky nehnuteľnosti, ktoré súvisia s realizáciou projektu a oprávnenie     žiadateľa na týchto nehnuteľnostiach realizovať stavbu v rozsahu zadefinovanej podmienky poskytnutia príspevku (list vlastníctva, katastrálna mapa, nájomná zmluva uzatvorená na dobu minimálne 5 rokov po ukončení realizácie projektu) alebo iný vhodný doklad preukazujúci  vlastnícky alebo iný právny vzťah žiadateľa, oprávňujúci ho užívať všetky  nehnuteľnosti/hnuteľné veci, na ktorých má byť projekt realizovaný. </a:t>
            </a:r>
            <a:endParaRPr lang="sk-SK" sz="1600" b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10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Povolenie na realizáciu stavby vydané príslušným povoľovacím orgánom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12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List vlastníctva, prípadne iný doklad oprávňujúci žiadateľa užívať nehnuteľnosť po dobu realizácie projektu a minimálne 5 rokov po ukončení realizácie projektu a realizovať na nej </a:t>
            </a:r>
            <a:r>
              <a:rPr lang="sk-SK" sz="1600" i="1" dirty="0" smtClean="0">
                <a:solidFill>
                  <a:srgbClr val="0070C0"/>
                </a:solidFill>
              </a:rPr>
              <a:t>stavbu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17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12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Povolenie na realizáciu stavby vydané príslušným povoľovacím orgánom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14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List vlastníctva, prípadne iný doklad oprávňujúci žiadateľa užívať nehnuteľnosť po dobu realizácie projektu a minimálne 5 rokov po ukončení realizácie projektu a realizovať na nej </a:t>
            </a:r>
            <a:r>
              <a:rPr lang="sk-SK" sz="1600" i="1" dirty="0" smtClean="0">
                <a:solidFill>
                  <a:srgbClr val="0070C0"/>
                </a:solidFill>
              </a:rPr>
              <a:t>stavbu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dirty="0" smtClean="0"/>
              <a:t>    </a:t>
            </a:r>
            <a:endParaRPr lang="sk-SK" sz="1600" b="1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27433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oprávnenosti z hľadiska plnenia požiadaviek v oblasti posudzovania vplyvov na </a:t>
            </a:r>
            <a:r>
              <a:rPr lang="sk-SK" sz="1600" b="1" dirty="0" smtClean="0"/>
              <a:t>  životné </a:t>
            </a:r>
            <a:r>
              <a:rPr lang="sk-SK" sz="1600" b="1" dirty="0"/>
              <a:t>prostredie 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Vzhľadom </a:t>
            </a:r>
            <a:r>
              <a:rPr lang="sk-SK" sz="1600" dirty="0"/>
              <a:t>k tomu, že typy oprávnených aktivít v rámci výzvy môžu podliehať posudzovaniu </a:t>
            </a:r>
            <a:r>
              <a:rPr lang="sk-SK" sz="1600" dirty="0" smtClean="0"/>
              <a:t>vplyvov </a:t>
            </a:r>
            <a:r>
              <a:rPr lang="sk-SK" sz="1600" dirty="0"/>
              <a:t>navrhovaných činností na životné prostredie, je žiadateľ povinný za účelom </a:t>
            </a:r>
            <a:r>
              <a:rPr lang="sk-SK" sz="1600" dirty="0" smtClean="0"/>
              <a:t>splnenia tejto </a:t>
            </a:r>
            <a:r>
              <a:rPr lang="sk-SK" sz="1600" dirty="0"/>
              <a:t>podmienky poskytnutia príspevku preukázať súlad projektu s požiadavkami v oblasti </a:t>
            </a:r>
            <a:r>
              <a:rPr lang="sk-SK" sz="1600" dirty="0" smtClean="0"/>
              <a:t>posudzovania </a:t>
            </a:r>
            <a:r>
              <a:rPr lang="sk-SK" sz="1600" dirty="0"/>
              <a:t>vplyvov navrhovanej činnosti na životné prostredie v súlade so zákonom  č.  </a:t>
            </a:r>
            <a:r>
              <a:rPr lang="sk-SK" sz="1600" dirty="0" smtClean="0"/>
              <a:t>24/2006  </a:t>
            </a:r>
            <a:r>
              <a:rPr lang="sk-SK" sz="1600" dirty="0"/>
              <a:t>Z.  z.  o  posudzovaní  vplyvov  na  životné  prostredie a o zmene a doplnení </a:t>
            </a:r>
            <a:r>
              <a:rPr lang="sk-SK" sz="1600" dirty="0" smtClean="0"/>
              <a:t> niektorých </a:t>
            </a:r>
            <a:r>
              <a:rPr lang="sk-SK" sz="1600" dirty="0"/>
              <a:t>zákonov v znení neskorších predpisov (ďalej len „zákon o posudzovaní vplyvov</a:t>
            </a:r>
            <a:r>
              <a:rPr lang="sk-SK" sz="1600" dirty="0" smtClean="0"/>
              <a:t>“).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b="1" dirty="0"/>
              <a:t>   </a:t>
            </a:r>
            <a:r>
              <a:rPr lang="sk-SK" sz="1600" b="1" dirty="0" smtClean="0"/>
              <a:t> </a:t>
            </a: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15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Vyjadrenie príslušného orgánu z procesu posudzovania vplyvov na životné prostredie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17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Vyjadrenie príslušného orgánu z procesu posudzovania vplyvov na životné prostredie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2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oprávnenosti z hľadiska minimálnych požiadaviek na energetickú hospodárnosť </a:t>
            </a:r>
            <a:r>
              <a:rPr lang="sk-SK" sz="1600" b="1" dirty="0" smtClean="0"/>
              <a:t> budov </a:t>
            </a:r>
            <a:r>
              <a:rPr lang="sk-SK" sz="1600" b="1" dirty="0"/>
              <a:t>v zmysle zákona č. 555/2005 </a:t>
            </a:r>
            <a:r>
              <a:rPr lang="sk-SK" sz="1600" b="1" dirty="0" err="1"/>
              <a:t>Z.z</a:t>
            </a:r>
            <a:r>
              <a:rPr lang="sk-SK" sz="1600" b="1" dirty="0"/>
              <a:t>. o energetickej hospodárnosti budov a o zmene a </a:t>
            </a:r>
            <a:r>
              <a:rPr lang="sk-SK" sz="1600" b="1" dirty="0" smtClean="0"/>
              <a:t>doplnení </a:t>
            </a:r>
            <a:r>
              <a:rPr lang="sk-SK" sz="1600" b="1" dirty="0"/>
              <a:t>niektorých zákonov v znení neskorších predpisov a vykonávacej vyhlášky k tomuto </a:t>
            </a:r>
            <a:r>
              <a:rPr lang="sk-SK" sz="1600" b="1" dirty="0" smtClean="0"/>
              <a:t>zákonu.</a:t>
            </a:r>
          </a:p>
          <a:p>
            <a:pPr marL="0" indent="0" algn="just">
              <a:buNone/>
            </a:pPr>
            <a:r>
              <a:rPr lang="sk-SK" sz="1600" dirty="0" smtClean="0"/>
              <a:t>V</a:t>
            </a:r>
            <a:r>
              <a:rPr lang="sk-SK" sz="1600" dirty="0"/>
              <a:t> rámci rekonštrukcie a modernizácie objektov komunitných centier budú podporené </a:t>
            </a:r>
            <a:r>
              <a:rPr lang="sk-SK" sz="1600" dirty="0" smtClean="0"/>
              <a:t> projekty </a:t>
            </a:r>
            <a:r>
              <a:rPr lang="sk-SK" sz="1600" dirty="0"/>
              <a:t>uplatňujúce minimálne požiadavky na zníženie primárnej spotreby energie </a:t>
            </a:r>
            <a:r>
              <a:rPr lang="sk-SK" sz="1600" dirty="0" smtClean="0"/>
              <a:t>v</a:t>
            </a:r>
            <a:r>
              <a:rPr lang="sk-SK" sz="1600" dirty="0"/>
              <a:t> renovovaných verejných budovách v zmysle požiadaviek uvedených v kritériách OP </a:t>
            </a:r>
            <a:r>
              <a:rPr lang="sk-SK" sz="1600" dirty="0" smtClean="0"/>
              <a:t>ĽZ</a:t>
            </a:r>
          </a:p>
          <a:p>
            <a:pPr marL="0" indent="0" algn="just">
              <a:buNone/>
            </a:pPr>
            <a:r>
              <a:rPr lang="sk-SK" sz="1600" dirty="0">
                <a:ea typeface="Times New Roman"/>
                <a:cs typeface="Times New Roman"/>
              </a:rPr>
              <a:t>Požadovaná úspora energie je na úrovni minimálne </a:t>
            </a:r>
            <a:r>
              <a:rPr lang="sk-SK" sz="1600" b="1" dirty="0">
                <a:ea typeface="Times New Roman"/>
                <a:cs typeface="Times New Roman"/>
              </a:rPr>
              <a:t>12,5 </a:t>
            </a:r>
            <a:r>
              <a:rPr lang="sk-SK" sz="1600" b="1" dirty="0" smtClean="0">
                <a:ea typeface="Times New Roman"/>
                <a:cs typeface="Times New Roman"/>
              </a:rPr>
              <a:t>kWh/(m2.rok),</a:t>
            </a:r>
            <a:r>
              <a:rPr lang="sk-SK" sz="1600" dirty="0" smtClean="0">
                <a:ea typeface="Times New Roman"/>
                <a:cs typeface="Times New Roman"/>
              </a:rPr>
              <a:t>pričom </a:t>
            </a:r>
            <a:r>
              <a:rPr lang="sk-SK" sz="1600" dirty="0">
                <a:ea typeface="Times New Roman"/>
                <a:cs typeface="Times New Roman"/>
              </a:rPr>
              <a:t>všetky stavebné konštrukcie a technické systémy, ktoré sú predmetom projektu musia spĺňať minimálne požiadavky na energeticky úsporné </a:t>
            </a:r>
            <a:r>
              <a:rPr lang="sk-SK" sz="1600" dirty="0" smtClean="0">
                <a:ea typeface="Times New Roman"/>
                <a:cs typeface="Times New Roman"/>
              </a:rPr>
              <a:t>budovy.</a:t>
            </a: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9</a:t>
            </a:r>
            <a:r>
              <a:rPr lang="sk-SK" sz="1600" dirty="0">
                <a:solidFill>
                  <a:srgbClr val="0070C0"/>
                </a:solidFill>
              </a:rPr>
              <a:t>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dirty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stavby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11</a:t>
            </a:r>
            <a:r>
              <a:rPr lang="sk-SK" sz="1600" dirty="0" smtClean="0">
                <a:solidFill>
                  <a:srgbClr val="0070C0"/>
                </a:solidFill>
              </a:rPr>
              <a:t>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dirty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Projektová dokumentácia stavby vrátane </a:t>
            </a:r>
            <a:r>
              <a:rPr lang="sk-SK" sz="1600" i="1" dirty="0" err="1">
                <a:solidFill>
                  <a:srgbClr val="0070C0"/>
                </a:solidFill>
              </a:rPr>
              <a:t>položkového</a:t>
            </a:r>
            <a:r>
              <a:rPr lang="sk-SK" sz="1600" i="1" dirty="0">
                <a:solidFill>
                  <a:srgbClr val="0070C0"/>
                </a:solidFill>
              </a:rPr>
              <a:t> rozpočtu stavby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0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NA PREDKLADANIE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ŽIADOSTÍ O NENÁVRATNÝ FINANČNÝ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PRÍSPEVOK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Dátum vyhlásenia a kód výzvy: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18.07.2016        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OPLZ-PO6-SC613-2016-2 (125 obcí) </a:t>
            </a:r>
            <a:r>
              <a:rPr lang="sk-SK" sz="2000" dirty="0" smtClean="0">
                <a:solidFill>
                  <a:srgbClr val="FF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(1.)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Zostatok alokácie: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8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734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490,46€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(NFP)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26.05.2017        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OPLZ-PO6-SC613-2017-2 (zvyšné územia z Atlasu) </a:t>
            </a:r>
            <a:r>
              <a:rPr lang="sk-SK" sz="2000" dirty="0" smtClean="0">
                <a:solidFill>
                  <a:srgbClr val="FF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(2.)</a:t>
            </a:r>
          </a:p>
          <a:p>
            <a:pPr marL="0" indent="0">
              <a:buNone/>
            </a:pP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Alokácia:              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17 396 688,41€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(NFP)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výziev: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1. </a:t>
            </a:r>
            <a:r>
              <a:rPr lang="sk-SK" sz="2000" i="1" dirty="0" smtClean="0"/>
              <a:t>Výstavba </a:t>
            </a:r>
            <a:r>
              <a:rPr lang="sk-SK" sz="2000" i="1" dirty="0"/>
              <a:t>nových komunitných centier v obciach </a:t>
            </a:r>
            <a:r>
              <a:rPr lang="sk-SK" sz="2000" i="1" dirty="0" smtClean="0"/>
              <a:t>                        </a:t>
            </a:r>
          </a:p>
          <a:p>
            <a:pPr marL="0" indent="0" algn="just">
              <a:buNone/>
            </a:pPr>
            <a:r>
              <a:rPr lang="sk-SK" sz="2000" i="1" dirty="0"/>
              <a:t> </a:t>
            </a:r>
            <a:r>
              <a:rPr lang="sk-SK" sz="2000" i="1" dirty="0" smtClean="0"/>
              <a:t>                                          s </a:t>
            </a:r>
            <a:r>
              <a:rPr lang="sk-SK" sz="2000" i="1" dirty="0"/>
              <a:t>prítomnosťou </a:t>
            </a:r>
            <a:r>
              <a:rPr lang="sk-SK" sz="2000" i="1" dirty="0" smtClean="0"/>
              <a:t>MRK</a:t>
            </a:r>
          </a:p>
          <a:p>
            <a:pPr marL="0" indent="0" algn="just">
              <a:buNone/>
            </a:pPr>
            <a:r>
              <a:rPr lang="sk-SK" sz="2000" dirty="0" smtClean="0"/>
              <a:t>                                       2. </a:t>
            </a:r>
            <a:r>
              <a:rPr lang="sk-SK" sz="2000" i="1" dirty="0"/>
              <a:t>Modernizácia a rekonštrukcia komunitných centier v </a:t>
            </a:r>
            <a:r>
              <a:rPr lang="sk-SK" sz="2000" i="1" dirty="0" smtClean="0"/>
              <a:t>                </a:t>
            </a:r>
          </a:p>
          <a:p>
            <a:pPr marL="0" indent="0" algn="just">
              <a:buNone/>
            </a:pPr>
            <a:r>
              <a:rPr lang="sk-SK" sz="2000" i="1" dirty="0"/>
              <a:t> </a:t>
            </a:r>
            <a:r>
              <a:rPr lang="sk-SK" sz="2000" i="1" dirty="0" smtClean="0"/>
              <a:t>                                         obciach </a:t>
            </a:r>
            <a:r>
              <a:rPr lang="sk-SK" sz="2000" i="1" dirty="0"/>
              <a:t>s prítomnosťou </a:t>
            </a:r>
            <a:r>
              <a:rPr lang="sk-SK" sz="2000" i="1" dirty="0" smtClean="0"/>
              <a:t>MRK</a:t>
            </a:r>
          </a:p>
          <a:p>
            <a:pPr marL="0" indent="0" algn="just">
              <a:buNone/>
            </a:pPr>
            <a:r>
              <a:rPr lang="sk-SK" sz="2000" dirty="0" smtClean="0"/>
              <a:t>                                       3. </a:t>
            </a:r>
            <a:r>
              <a:rPr lang="sk-SK" sz="2000" i="1" dirty="0" smtClean="0"/>
              <a:t>Prestavba </a:t>
            </a:r>
            <a:r>
              <a:rPr lang="sk-SK" sz="2000" i="1" dirty="0"/>
              <a:t>objektov za účelom zriadenia a fungovania </a:t>
            </a:r>
            <a:endParaRPr lang="sk-SK" sz="2000" i="1" dirty="0" smtClean="0"/>
          </a:p>
          <a:p>
            <a:pPr marL="0" indent="0" algn="just">
              <a:buNone/>
            </a:pPr>
            <a:r>
              <a:rPr lang="sk-SK" sz="2000" i="1" dirty="0"/>
              <a:t> </a:t>
            </a:r>
            <a:r>
              <a:rPr lang="sk-SK" sz="2000" i="1" dirty="0" smtClean="0"/>
              <a:t>                                        komunitných </a:t>
            </a:r>
            <a:r>
              <a:rPr lang="sk-SK" sz="2000" i="1" dirty="0"/>
              <a:t>centier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oprávnenosti z hľadiska preukázania súladu s požiadavkami v oblasti dopadu </a:t>
            </a:r>
            <a:r>
              <a:rPr lang="sk-SK" sz="1600" b="1" dirty="0" smtClean="0"/>
              <a:t>plánov </a:t>
            </a:r>
            <a:r>
              <a:rPr lang="sk-SK" sz="1600" b="1" dirty="0"/>
              <a:t>a projektov na územia sústavy NATURA </a:t>
            </a:r>
            <a:r>
              <a:rPr lang="sk-SK" sz="1600" b="1" dirty="0" smtClean="0"/>
              <a:t>2000</a:t>
            </a:r>
          </a:p>
          <a:p>
            <a:pPr marL="0" indent="0" algn="just">
              <a:buNone/>
            </a:pPr>
            <a:r>
              <a:rPr lang="sk-SK" sz="1600" b="1" dirty="0"/>
              <a:t> </a:t>
            </a:r>
            <a:r>
              <a:rPr lang="sk-SK" sz="1600" dirty="0" smtClean="0"/>
              <a:t>Realizácia </a:t>
            </a:r>
            <a:r>
              <a:rPr lang="sk-SK" sz="1600" dirty="0"/>
              <a:t>aktivít projektu žiadateľa nesmie mať významný nepriaznivý vplyv na územia </a:t>
            </a:r>
            <a:r>
              <a:rPr lang="sk-SK" sz="1600" dirty="0" smtClean="0"/>
              <a:t> sústavy </a:t>
            </a:r>
            <a:r>
              <a:rPr lang="sk-SK" sz="1600" dirty="0"/>
              <a:t>NATURA 2000.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16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Štátnej ochrany prírody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18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Stanovisko príslušného orgánu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oprávnenosti z hľadiska súladu s horizontálnymi princípmi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Hlavné </a:t>
            </a:r>
            <a:r>
              <a:rPr lang="sk-SK" sz="1600" dirty="0"/>
              <a:t>aktivity špecifického cieľa 6.1.3 prispievajú ku všetkým horizontálnym princípom </a:t>
            </a:r>
            <a:r>
              <a:rPr lang="sk-SK" sz="1600" dirty="0" smtClean="0"/>
              <a:t> (</a:t>
            </a:r>
            <a:r>
              <a:rPr lang="sk-SK" sz="1600" dirty="0"/>
              <a:t>Udržateľný rozvoj – HP UR a Rovnosť mužov a žien a nediskriminácia – HP RMŽ a ND). </a:t>
            </a:r>
            <a:r>
              <a:rPr lang="sk-SK" sz="1600" dirty="0" smtClean="0"/>
              <a:t>Relevancia </a:t>
            </a:r>
            <a:r>
              <a:rPr lang="sk-SK" sz="1600" dirty="0"/>
              <a:t>je viazaná priamo na  projektové merateľné ukazovatele, ktoré je žiadateľ povinný </a:t>
            </a:r>
            <a:r>
              <a:rPr lang="sk-SK" sz="1600" dirty="0" smtClean="0"/>
              <a:t>uviesť </a:t>
            </a:r>
            <a:r>
              <a:rPr lang="sk-SK" sz="1600" dirty="0"/>
              <a:t>k jednotlivým hlavným aktivitám projektu. </a:t>
            </a: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endParaRPr lang="sk-SK" sz="1600" b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17 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19 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>
              <a:solidFill>
                <a:srgbClr val="0070C0"/>
              </a:solidFill>
            </a:endParaRP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151710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poskytnutia príspevku z hľadiska maximálnej a minimálnej výšky pomoci</a:t>
            </a:r>
            <a:r>
              <a:rPr lang="sk-SK" sz="1600" b="1" dirty="0" smtClean="0"/>
              <a:t>       </a:t>
            </a:r>
          </a:p>
          <a:p>
            <a:pPr marL="0" indent="0" algn="just">
              <a:buNone/>
            </a:pPr>
            <a:r>
              <a:rPr lang="sk-SK" sz="1600" dirty="0" smtClean="0"/>
              <a:t>Minimálna </a:t>
            </a:r>
            <a:r>
              <a:rPr lang="sk-SK" sz="1600" dirty="0"/>
              <a:t>výška pomoci: nestanovuje sa.</a:t>
            </a:r>
          </a:p>
          <a:p>
            <a:pPr marL="0" indent="0" algn="just">
              <a:buNone/>
            </a:pPr>
            <a:r>
              <a:rPr lang="sk-SK" sz="1600" dirty="0"/>
              <a:t>Maximálna výška pomoci: celkové oprávnené výdavky uvedené v </a:t>
            </a:r>
            <a:r>
              <a:rPr lang="sk-SK" sz="1600" dirty="0" err="1"/>
              <a:t>ŽoNFP</a:t>
            </a:r>
            <a:r>
              <a:rPr lang="sk-SK" sz="1600" dirty="0"/>
              <a:t> na projekt nesmú v zmysle prílohy č. 11 výzvy „Základné technické a priestorové parametre komunitných centier“ presiahnuť:</a:t>
            </a:r>
          </a:p>
          <a:p>
            <a:pPr algn="just"/>
            <a:r>
              <a:rPr lang="sk-SK" sz="1600" b="1" dirty="0"/>
              <a:t>Komunitné centrum s minimálnymi nárokmi na priestory: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 smtClean="0"/>
              <a:t>        pre </a:t>
            </a:r>
            <a:r>
              <a:rPr lang="sk-SK" sz="1600" dirty="0"/>
              <a:t>typ aktivít A, B: 154 500,00 EUR</a:t>
            </a:r>
          </a:p>
          <a:p>
            <a:pPr marL="0" indent="0" algn="just">
              <a:buNone/>
            </a:pPr>
            <a:r>
              <a:rPr lang="sk-SK" sz="1600" dirty="0" smtClean="0"/>
              <a:t>        pre </a:t>
            </a:r>
            <a:r>
              <a:rPr lang="sk-SK" sz="1600" dirty="0"/>
              <a:t>typ aktivity C: 210 000,00 EUR</a:t>
            </a:r>
          </a:p>
          <a:p>
            <a:pPr algn="just"/>
            <a:r>
              <a:rPr lang="sk-SK" sz="1600" b="1" dirty="0"/>
              <a:t>Komunitné centrum so strednými nárokmi na priestory: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 smtClean="0"/>
              <a:t>       pre </a:t>
            </a:r>
            <a:r>
              <a:rPr lang="sk-SK" sz="1600" dirty="0"/>
              <a:t>typ aktivít A, B: 206 000,00 EUR</a:t>
            </a:r>
          </a:p>
          <a:p>
            <a:pPr marL="0" indent="0" algn="just">
              <a:buNone/>
            </a:pPr>
            <a:r>
              <a:rPr lang="sk-SK" sz="1600" dirty="0" smtClean="0"/>
              <a:t>       pre </a:t>
            </a:r>
            <a:r>
              <a:rPr lang="sk-SK" sz="1600" dirty="0"/>
              <a:t>typ aktivity C: 280 000,00 EUR</a:t>
            </a:r>
          </a:p>
          <a:p>
            <a:pPr algn="just"/>
            <a:r>
              <a:rPr lang="sk-SK" sz="1600" b="1" dirty="0"/>
              <a:t>Komunitné centrum s maximálnymi nárokmi na priestory: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 smtClean="0"/>
              <a:t>       pre </a:t>
            </a:r>
            <a:r>
              <a:rPr lang="sk-SK" sz="1600" dirty="0"/>
              <a:t>typ aktivít A, B: 257 500,00 EUR</a:t>
            </a:r>
          </a:p>
          <a:p>
            <a:pPr marL="0" indent="0" algn="just">
              <a:buNone/>
            </a:pPr>
            <a:r>
              <a:rPr lang="sk-SK" sz="1600" dirty="0" smtClean="0"/>
              <a:t>       pre </a:t>
            </a:r>
            <a:r>
              <a:rPr lang="sk-SK" sz="1600" dirty="0"/>
              <a:t>typ aktivity C: 350 000,00 </a:t>
            </a:r>
            <a:r>
              <a:rPr lang="sk-SK" sz="1600" dirty="0" smtClean="0"/>
              <a:t>EUR</a:t>
            </a: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endParaRPr lang="sk-SK" sz="1600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8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</a:t>
            </a:r>
            <a:r>
              <a:rPr lang="sk-SK" sz="1600" b="1" dirty="0" smtClean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</a:t>
            </a:r>
            <a:r>
              <a:rPr lang="sk-SK" sz="1600" i="1" dirty="0" smtClean="0">
                <a:solidFill>
                  <a:srgbClr val="0070C0"/>
                </a:solidFill>
              </a:rPr>
              <a:t>stanovenia </a:t>
            </a:r>
            <a:r>
              <a:rPr lang="sk-SK" sz="1600" i="1" dirty="0" smtClean="0">
                <a:solidFill>
                  <a:srgbClr val="FF0000"/>
                </a:solidFill>
              </a:rPr>
              <a:t>(1)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10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Špecifikácia oprávnených výdavkov a spôsob ich </a:t>
            </a:r>
            <a:r>
              <a:rPr lang="sk-SK" sz="1600" i="1" dirty="0" smtClean="0">
                <a:solidFill>
                  <a:srgbClr val="0070C0"/>
                </a:solidFill>
              </a:rPr>
              <a:t>stanovenia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37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poskytnutia príspevku z hľadiska definovania merateľných ukazovateľov </a:t>
            </a:r>
            <a:r>
              <a:rPr lang="sk-SK" sz="1600" b="1" dirty="0" smtClean="0"/>
              <a:t>projektu</a:t>
            </a:r>
          </a:p>
          <a:p>
            <a:pPr marL="0" indent="0" algn="just">
              <a:buNone/>
            </a:pPr>
            <a:r>
              <a:rPr lang="sk-SK" sz="1600" dirty="0" smtClean="0"/>
              <a:t>Výstupy/výsledky</a:t>
            </a:r>
            <a:r>
              <a:rPr lang="sk-SK" sz="1600" dirty="0"/>
              <a:t>, ktoré majú byť dosiahnuté realizáciou aktivít projektu, musia byť </a:t>
            </a:r>
            <a:r>
              <a:rPr lang="sk-SK" sz="1600" dirty="0" smtClean="0"/>
              <a:t>kvantifikované </a:t>
            </a:r>
            <a:r>
              <a:rPr lang="sk-SK" sz="1600" dirty="0"/>
              <a:t>prostredníctvom merateľných ukazovateľov (ďalej len „MÚ“) definovaných </a:t>
            </a:r>
            <a:r>
              <a:rPr lang="sk-SK" sz="1600" i="1" dirty="0" smtClean="0"/>
              <a:t>v</a:t>
            </a:r>
            <a:r>
              <a:rPr lang="sk-SK" sz="1600" i="1" dirty="0"/>
              <a:t> prílohe č. 3 tejto výzvy – Zoznam povinných merateľných ukazovateľov, vrátane </a:t>
            </a:r>
            <a:r>
              <a:rPr lang="sk-SK" sz="1600" i="1" dirty="0" smtClean="0"/>
              <a:t>zadefinovanej </a:t>
            </a:r>
            <a:r>
              <a:rPr lang="sk-SK" sz="1600" i="1" dirty="0"/>
              <a:t>relevancie k horizontálnym princípom. </a:t>
            </a:r>
            <a:r>
              <a:rPr lang="sk-SK" sz="1600" dirty="0"/>
              <a:t>Žiadateľ je povinný v </a:t>
            </a:r>
            <a:r>
              <a:rPr lang="sk-SK" sz="1600" dirty="0" err="1"/>
              <a:t>ŽoNFP</a:t>
            </a:r>
            <a:r>
              <a:rPr lang="sk-SK" sz="1600" dirty="0"/>
              <a:t> uviesť </a:t>
            </a:r>
            <a:r>
              <a:rPr lang="sk-SK" sz="1600" dirty="0" smtClean="0"/>
              <a:t>všetky </a:t>
            </a:r>
            <a:r>
              <a:rPr lang="sk-SK" sz="1600" dirty="0"/>
              <a:t>MÚ uvedené k príslušnej hlavnej aktivite v Prílohe č. 3 výzvy</a:t>
            </a:r>
            <a:r>
              <a:rPr lang="sk-SK" sz="1600" dirty="0" smtClean="0"/>
              <a:t>.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endParaRPr lang="sk-SK" sz="16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sk-SK" sz="1600" b="1" dirty="0" smtClean="0"/>
          </a:p>
          <a:p>
            <a:pPr marL="0" lvl="0" indent="0" algn="just">
              <a:buNone/>
            </a:pPr>
            <a:r>
              <a:rPr lang="sk-SK" sz="1600" b="1" dirty="0">
                <a:solidFill>
                  <a:prstClr val="black"/>
                </a:solidFill>
              </a:rPr>
              <a:t>Podmienka uplatnenia sociálneho aspektu vo verejnom obstarávaní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Úspešný žiadateľ bude pri realizácii verejného obstarávania stavebných prác povinný  postupovať podľa § 42 ods. 12 zákona č. 343/2015 Z. z. o verejnom obstarávaní  a o zmene a doplnení niektorých zákonov v znení neskorších predpisov.</a:t>
            </a:r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algn="just">
              <a:buFont typeface="Arial" panose="020B0604020202020204" pitchFamily="34" charset="0"/>
              <a:buChar char="•"/>
            </a:pPr>
            <a:endParaRPr lang="sk-SK" sz="1600" b="1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k-SK" sz="1600" b="1" dirty="0"/>
          </a:p>
          <a:p>
            <a:pPr algn="just">
              <a:buFont typeface="Arial" panose="020B0604020202020204" pitchFamily="34" charset="0"/>
              <a:buChar char="•"/>
            </a:pPr>
            <a:endParaRPr lang="sk-SK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sk-SK" sz="1600" b="1" dirty="0"/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dirty="0" smtClean="0"/>
              <a:t> 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758207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79512" y="340672"/>
            <a:ext cx="8568952" cy="910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  <a:r>
              <a:rPr lang="sk-SK" sz="1400" b="1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</a:t>
            </a: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popisu povinných príloh </a:t>
            </a:r>
            <a:r>
              <a:rPr lang="sk-SK" sz="1400" b="1" dirty="0" err="1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- Príloha č. 9 </a:t>
            </a:r>
            <a:r>
              <a:rPr lang="sk-SK" sz="1400" b="1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V </a:t>
            </a:r>
            <a:r>
              <a:rPr lang="sk-SK" sz="1600" dirty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zmysle uvedeného ustanovenia zákona je  úspešný žiadateľ v postavení  prijímateľa  povinný: </a:t>
            </a:r>
            <a:endParaRPr lang="sk-SK" sz="20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a)	uviesť do Oznámenia o vyhlásení verejného obstarávania, resp. do Výzvy na predkladanie ponúk v časti „Doplňujúce informácie“ a do Súťažných podkladov v časti „Zmluva o dielo“ informácie o aplikácii sociálneho aspektu vo verejnom obstarávaní, vrátane povinnosti zhotoviteľa zamestnať </a:t>
            </a:r>
            <a:r>
              <a:rPr lang="sk-SK" sz="1600" b="1" u="sng" dirty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minimálne dve osoby </a:t>
            </a:r>
            <a:r>
              <a:rPr lang="sk-SK" sz="1600" dirty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spĺňajúce kumulatívne predpoklady uvedené v písm. a) a b) nižšie, a </a:t>
            </a:r>
            <a:r>
              <a:rPr lang="sk-SK" sz="1600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súčasne</a:t>
            </a: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Calibri"/>
                <a:ea typeface="Times New Roman"/>
                <a:cs typeface="Times New Roman"/>
              </a:rPr>
              <a:t>b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)	splnenie povinnosti zhotoviteľa zamestnať minimálne dve osoby spĺňajúce kumulatívne predpoklady uvedené v písm. a) a b) nižšie zabezpečiť zmluvnou pokutou.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sk-SK" sz="1600" dirty="0" smtClean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>
                <a:latin typeface="Calibri"/>
                <a:ea typeface="Times New Roman"/>
                <a:cs typeface="Times New Roman"/>
              </a:rPr>
              <a:t>Úspešný 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žiadateľ v postavení  prijímateľa zmluvne zaviaže zhotoviteľa, že na dobu realizácie stavebných prác zamestná podľa zákona č. 311/2001 Z. z. (Zákonník práce) </a:t>
            </a:r>
            <a:r>
              <a:rPr lang="sk-SK" sz="1600" b="1" u="sng" dirty="0">
                <a:latin typeface="Calibri"/>
                <a:ea typeface="Times New Roman"/>
                <a:cs typeface="Times New Roman"/>
              </a:rPr>
              <a:t>minimálne dve osoby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 spĺňajúce kumulatívne nasledovné predpoklady: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Calibri"/>
                <a:ea typeface="Times New Roman"/>
                <a:cs typeface="Times New Roman"/>
              </a:rPr>
              <a:t>a)	patria k </a:t>
            </a:r>
            <a:r>
              <a:rPr lang="sk-SK" sz="1600" dirty="0" err="1">
                <a:latin typeface="Calibri"/>
                <a:ea typeface="Times New Roman"/>
                <a:cs typeface="Times New Roman"/>
              </a:rPr>
              <a:t>marginalizovanej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 rómskej komunite, a zároveň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AutoNum type="alphaLcParenR" startAt="2"/>
            </a:pPr>
            <a:r>
              <a:rPr lang="sk-SK" sz="1600" dirty="0" smtClean="0">
                <a:latin typeface="Calibri"/>
                <a:ea typeface="Times New Roman"/>
                <a:cs typeface="Times New Roman"/>
              </a:rPr>
              <a:t>sú 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dlhodobo nezamestnaní v zmysle § 8 zákona č. 5/2004 Z. z. o službách zamestnanosti a o zmene a doplnení niektorých </a:t>
            </a:r>
            <a:r>
              <a:rPr lang="sk-SK" sz="1600" dirty="0" smtClean="0">
                <a:latin typeface="Calibri"/>
                <a:ea typeface="Times New Roman"/>
                <a:cs typeface="Times New Roman"/>
              </a:rPr>
              <a:t>zákonov.</a:t>
            </a:r>
            <a:endParaRPr lang="sk-SK" sz="16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b="1" dirty="0" smtClean="0">
                <a:solidFill>
                  <a:srgbClr val="0070C0"/>
                </a:solidFill>
                <a:latin typeface="Calibri"/>
                <a:cs typeface="+mn-cs"/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  <a:latin typeface="Calibri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Calibri"/>
                <a:cs typeface="+mn-cs"/>
              </a:rPr>
              <a:t> </a:t>
            </a: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400" b="1" dirty="0">
              <a:solidFill>
                <a:srgbClr val="F79646">
                  <a:lumMod val="75000"/>
                </a:srgb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69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súladu projektu s princípmi </a:t>
            </a:r>
            <a:r>
              <a:rPr lang="sk-SK" sz="1600" b="1" dirty="0" err="1"/>
              <a:t>desegregácie</a:t>
            </a:r>
            <a:r>
              <a:rPr lang="sk-SK" sz="1600" b="1" dirty="0"/>
              <a:t>, </a:t>
            </a:r>
            <a:r>
              <a:rPr lang="sk-SK" sz="1600" b="1" dirty="0" err="1"/>
              <a:t>degetoizácie</a:t>
            </a:r>
            <a:r>
              <a:rPr lang="sk-SK" sz="1600" b="1" dirty="0"/>
              <a:t> a </a:t>
            </a:r>
            <a:r>
              <a:rPr lang="sk-SK" sz="1600" b="1" dirty="0" err="1"/>
              <a:t>destigmatizácie</a:t>
            </a:r>
            <a:r>
              <a:rPr lang="sk-SK" sz="1600" b="1" dirty="0"/>
              <a:t> 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Projekt </a:t>
            </a:r>
            <a:r>
              <a:rPr lang="sk-SK" sz="1600" dirty="0"/>
              <a:t>musí byť v súlade s princípmi </a:t>
            </a:r>
            <a:r>
              <a:rPr lang="sk-SK" sz="1600" dirty="0" err="1"/>
              <a:t>desegregácie</a:t>
            </a:r>
            <a:r>
              <a:rPr lang="sk-SK" sz="1600" dirty="0"/>
              <a:t>, </a:t>
            </a:r>
            <a:r>
              <a:rPr lang="sk-SK" sz="1600" dirty="0" err="1"/>
              <a:t>degetoizácie</a:t>
            </a:r>
            <a:r>
              <a:rPr lang="sk-SK" sz="1600" dirty="0"/>
              <a:t> a </a:t>
            </a:r>
            <a:r>
              <a:rPr lang="sk-SK" sz="1600" dirty="0" err="1"/>
              <a:t>destigmatizácie</a:t>
            </a:r>
            <a:r>
              <a:rPr lang="sk-SK" sz="1600" dirty="0"/>
              <a:t>. </a:t>
            </a:r>
            <a:r>
              <a:rPr lang="sk-SK" sz="1600" dirty="0" smtClean="0"/>
              <a:t> Podmienky</a:t>
            </a:r>
            <a:r>
              <a:rPr lang="sk-SK" sz="1600" dirty="0"/>
              <a:t>, ktoré musí projekt spĺňať, aby bol v súlade s princípmi </a:t>
            </a:r>
            <a:r>
              <a:rPr lang="sk-SK" sz="1600" dirty="0" err="1"/>
              <a:t>desegregácie</a:t>
            </a:r>
            <a:r>
              <a:rPr lang="sk-SK" sz="1600" dirty="0"/>
              <a:t>, </a:t>
            </a:r>
            <a:r>
              <a:rPr lang="sk-SK" sz="1600" dirty="0" err="1"/>
              <a:t>degetoizácie</a:t>
            </a:r>
            <a:r>
              <a:rPr lang="sk-SK" sz="1600" dirty="0"/>
              <a:t> </a:t>
            </a:r>
            <a:r>
              <a:rPr lang="sk-SK" sz="1600" dirty="0" smtClean="0"/>
              <a:t>a </a:t>
            </a:r>
            <a:r>
              <a:rPr lang="sk-SK" sz="1600" dirty="0" err="1"/>
              <a:t>destigmatizácie</a:t>
            </a:r>
            <a:r>
              <a:rPr lang="sk-SK" sz="1600" dirty="0"/>
              <a:t> sú uvedené </a:t>
            </a:r>
            <a:r>
              <a:rPr lang="sk-SK" sz="1600" i="1" dirty="0"/>
              <a:t>v prílohe č. 10 výzvy</a:t>
            </a:r>
            <a:r>
              <a:rPr lang="sk-SK" sz="1600" dirty="0"/>
              <a:t>. Definícia princípov je uvedená </a:t>
            </a:r>
            <a:r>
              <a:rPr lang="sk-SK" sz="1600" b="1" dirty="0"/>
              <a:t>v </a:t>
            </a:r>
            <a:r>
              <a:rPr lang="sk-SK" sz="1600" b="1" dirty="0" smtClean="0"/>
              <a:t>Metodickom </a:t>
            </a:r>
            <a:r>
              <a:rPr lang="sk-SK" sz="1600" b="1" dirty="0"/>
              <a:t>výklade pre efektívne uplatňovanie princípov </a:t>
            </a:r>
            <a:r>
              <a:rPr lang="sk-SK" sz="1600" b="1" dirty="0" err="1"/>
              <a:t>desegrácie</a:t>
            </a:r>
            <a:r>
              <a:rPr lang="sk-SK" sz="1600" b="1" dirty="0"/>
              <a:t>, </a:t>
            </a:r>
            <a:r>
              <a:rPr lang="sk-SK" sz="1600" b="1" dirty="0" err="1"/>
              <a:t>degetoizácie</a:t>
            </a:r>
            <a:r>
              <a:rPr lang="sk-SK" sz="1600" b="1" dirty="0"/>
              <a:t> </a:t>
            </a:r>
            <a:r>
              <a:rPr lang="sk-SK" sz="1600" b="1" dirty="0" smtClean="0"/>
              <a:t>a</a:t>
            </a:r>
            <a:r>
              <a:rPr lang="sk-SK" sz="1600" b="1" dirty="0"/>
              <a:t> </a:t>
            </a:r>
            <a:r>
              <a:rPr lang="sk-SK" sz="1600" b="1" dirty="0" err="1"/>
              <a:t>destigmatizácie</a:t>
            </a:r>
            <a:r>
              <a:rPr lang="sk-SK" sz="1600" dirty="0"/>
              <a:t>, ktorý vypracoval Úrad Splnomocnenca vlády pre Rómske komunity (ďalej </a:t>
            </a:r>
            <a:r>
              <a:rPr lang="sk-SK" sz="1600" dirty="0" smtClean="0"/>
              <a:t>len </a:t>
            </a:r>
            <a:r>
              <a:rPr lang="sk-SK" sz="1600" dirty="0"/>
              <a:t>„Metodický výklad“), ktorý je zverejnený na webovom </a:t>
            </a:r>
            <a:r>
              <a:rPr lang="sk-SK" sz="1600" dirty="0" smtClean="0"/>
              <a:t>sídle </a:t>
            </a:r>
            <a:r>
              <a:rPr lang="sk-SK" sz="1600" u="sng" dirty="0" smtClean="0">
                <a:hlinkClick r:id="rId2"/>
              </a:rPr>
              <a:t>http://www.minv.sk/?</a:t>
            </a:r>
            <a:r>
              <a:rPr lang="sk-SK" sz="1600" u="sng" dirty="0" err="1" smtClean="0">
                <a:hlinkClick r:id="rId2"/>
              </a:rPr>
              <a:t>metodicke-dokumenty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endParaRPr lang="sk-SK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20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predloženia </a:t>
            </a:r>
            <a:r>
              <a:rPr lang="sk-SK" sz="1600" b="1" dirty="0" err="1"/>
              <a:t>ŽoNFP</a:t>
            </a:r>
            <a:r>
              <a:rPr lang="sk-SK" sz="1600" b="1" dirty="0"/>
              <a:t> vo vzťahu k prebiehajúcemu alebo ukončenému </a:t>
            </a:r>
            <a:r>
              <a:rPr lang="sk-SK" sz="1600" b="1" dirty="0" smtClean="0"/>
              <a:t>schvaľovaciemu </a:t>
            </a:r>
            <a:r>
              <a:rPr lang="sk-SK" sz="1600" b="1" dirty="0"/>
              <a:t>procesu </a:t>
            </a:r>
            <a:r>
              <a:rPr lang="sk-SK" sz="1600" b="1" dirty="0" err="1"/>
              <a:t>ŽoNFP</a:t>
            </a:r>
            <a:r>
              <a:rPr lang="sk-SK" sz="1600" b="1" dirty="0"/>
              <a:t>, resp. inej žiadosti s rovnakým predmetom </a:t>
            </a:r>
            <a:r>
              <a:rPr lang="sk-SK" sz="1600" b="1" dirty="0" smtClean="0"/>
              <a:t>projektu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Žiadateľ </a:t>
            </a:r>
            <a:r>
              <a:rPr lang="sk-SK" sz="1600" dirty="0"/>
              <a:t>nie je oprávnený predložiť </a:t>
            </a:r>
            <a:r>
              <a:rPr lang="sk-SK" sz="1600" dirty="0" err="1"/>
              <a:t>ŽoNFP</a:t>
            </a:r>
            <a:r>
              <a:rPr lang="sk-SK" sz="1600" dirty="0"/>
              <a:t> v rámci tejto výzvy resp. hodnotiaceho kola tejto </a:t>
            </a:r>
            <a:r>
              <a:rPr lang="sk-SK" sz="1600" dirty="0" smtClean="0"/>
              <a:t>výzvy </a:t>
            </a:r>
            <a:r>
              <a:rPr lang="sk-SK" sz="1600" dirty="0"/>
              <a:t>v prípade, ak predložil</a:t>
            </a:r>
            <a:r>
              <a:rPr lang="sk-SK" sz="1600" dirty="0" smtClean="0"/>
              <a:t>:</a:t>
            </a:r>
          </a:p>
          <a:p>
            <a:pPr marL="0" indent="0" algn="just">
              <a:buNone/>
            </a:pPr>
            <a:r>
              <a:rPr lang="sk-SK" sz="1600" dirty="0" err="1" smtClean="0"/>
              <a:t>ŽoNFP</a:t>
            </a:r>
            <a:r>
              <a:rPr lang="sk-SK" sz="1600" dirty="0" smtClean="0"/>
              <a:t> </a:t>
            </a:r>
            <a:r>
              <a:rPr lang="sk-SK" sz="1600" dirty="0"/>
              <a:t>s rovnakým predmetom projektu v rámci niektorého iného hodnotiaceho kola tejto výzvy alebo v rámci akejkoľvek inej výzvy z iného operačného programu v programovom období 2014 – 2020 a konanie o predmetnej </a:t>
            </a:r>
            <a:r>
              <a:rPr lang="sk-SK" sz="1600" dirty="0" err="1"/>
              <a:t>ŽoNFP</a:t>
            </a:r>
            <a:r>
              <a:rPr lang="sk-SK" sz="1600" dirty="0"/>
              <a:t> stále trvá </a:t>
            </a:r>
            <a:r>
              <a:rPr lang="sk-SK" sz="1600" dirty="0" smtClean="0"/>
              <a:t>alebo </a:t>
            </a:r>
            <a:r>
              <a:rPr lang="sk-SK" sz="1600" dirty="0"/>
              <a:t>inú žiadosť o poskytnutie príspevku s rovnakým predmetom projektu na akýkoľvek iný subjekt poskytujúci financovanie z iných verejných zdrojov, a konanie o predmetnej žiadosti stále trvá </a:t>
            </a:r>
            <a:r>
              <a:rPr lang="en-US" sz="1600" dirty="0" err="1"/>
              <a:t>nebolo</a:t>
            </a:r>
            <a:r>
              <a:rPr lang="en-US" sz="1600" dirty="0"/>
              <a:t> </a:t>
            </a:r>
            <a:r>
              <a:rPr lang="en-US" sz="1600" dirty="0" err="1"/>
              <a:t>vydané</a:t>
            </a:r>
            <a:r>
              <a:rPr lang="en-US" sz="1600" dirty="0"/>
              <a:t> </a:t>
            </a:r>
            <a:r>
              <a:rPr lang="en-US" sz="1600" dirty="0" err="1"/>
              <a:t>rozhodnutie</a:t>
            </a:r>
            <a:r>
              <a:rPr lang="en-US" sz="1600" dirty="0"/>
              <a:t>, resp. </a:t>
            </a:r>
            <a:r>
              <a:rPr lang="en-US" sz="1600" dirty="0" err="1"/>
              <a:t>rozhodnutie</a:t>
            </a:r>
            <a:r>
              <a:rPr lang="en-US" sz="1600" dirty="0"/>
              <a:t> </a:t>
            </a:r>
            <a:r>
              <a:rPr lang="en-US" sz="1600" dirty="0" err="1"/>
              <a:t>nie</a:t>
            </a:r>
            <a:r>
              <a:rPr lang="en-US" sz="1600" dirty="0"/>
              <a:t> je </a:t>
            </a:r>
            <a:r>
              <a:rPr lang="en-US" sz="1600" dirty="0" err="1"/>
              <a:t>ešte</a:t>
            </a:r>
            <a:r>
              <a:rPr lang="en-US" sz="1600" dirty="0"/>
              <a:t> </a:t>
            </a:r>
            <a:r>
              <a:rPr lang="en-US" sz="1600" dirty="0" err="1" smtClean="0"/>
              <a:t>právoplatné</a:t>
            </a:r>
            <a:r>
              <a:rPr lang="sk-SK" sz="1600" dirty="0" smtClean="0"/>
              <a:t>.</a:t>
            </a: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17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sk-SK" sz="1600" dirty="0" smtClean="0"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sk-SK" sz="1600" dirty="0" smtClean="0">
                <a:ea typeface="Times New Roman"/>
                <a:cs typeface="Times New Roman"/>
              </a:rPr>
              <a:t>Žiadateľ </a:t>
            </a:r>
            <a:r>
              <a:rPr lang="sk-SK" sz="1600" dirty="0">
                <a:ea typeface="Times New Roman"/>
                <a:cs typeface="Times New Roman"/>
              </a:rPr>
              <a:t>nie je oprávnený opätovne predložiť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 v rámci tejto výzvy, ak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 s rovnakým predmetom projektu už bola schválená v rámci tejto alebo inej výzvy OP ĽZ a projekt je </a:t>
            </a:r>
            <a:r>
              <a:rPr lang="sk-SK" sz="1600" dirty="0" smtClean="0">
                <a:ea typeface="Times New Roman"/>
                <a:cs typeface="Times New Roman"/>
              </a:rPr>
              <a:t>v realizácii, </a:t>
            </a:r>
            <a:r>
              <a:rPr lang="sk-SK" sz="1600" dirty="0">
                <a:ea typeface="Times New Roman"/>
                <a:cs typeface="Times New Roman"/>
              </a:rPr>
              <a:t>alebo ak konanie o predmetnej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 stále </a:t>
            </a:r>
            <a:r>
              <a:rPr lang="sk-SK" sz="1600" dirty="0" smtClean="0">
                <a:ea typeface="Times New Roman"/>
                <a:cs typeface="Times New Roman"/>
              </a:rPr>
              <a:t>trvá.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19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sk-SK" sz="1600" i="1" dirty="0"/>
          </a:p>
          <a:p>
            <a:pPr>
              <a:buFont typeface="Arial" panose="020B0604020202020204" pitchFamily="34" charset="0"/>
              <a:buChar char="•"/>
            </a:pPr>
            <a:endParaRPr lang="sk-SK" sz="1600" i="1" dirty="0"/>
          </a:p>
          <a:p>
            <a:pPr>
              <a:buFont typeface="Wingdings" panose="05000000000000000000" pitchFamily="2" charset="2"/>
              <a:buChar char="Ø"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1697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endParaRPr lang="sk-SK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poskytovania sociálnych  služieb v súlade so zákonom o sociálnych </a:t>
            </a:r>
            <a:r>
              <a:rPr lang="sk-SK" sz="1600" b="1" dirty="0" smtClean="0"/>
              <a:t>službách</a:t>
            </a:r>
          </a:p>
          <a:p>
            <a:pPr marL="0" indent="0" algn="just">
              <a:buNone/>
            </a:pPr>
            <a:r>
              <a:rPr lang="sk-SK" sz="1600" dirty="0" smtClean="0"/>
              <a:t>Žiadateľ </a:t>
            </a:r>
            <a:r>
              <a:rPr lang="sk-SK" sz="1600" dirty="0"/>
              <a:t>je povinný zabezpečiť poskytovanie sociálnych služieb v komunitnom centre  podľa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§ 24d</a:t>
            </a:r>
            <a:r>
              <a:rPr lang="sk-SK" sz="1600" dirty="0"/>
              <a:t>) tohto zákona nachádzajúcom sa v územnom obvode žiadateľa podľa zákona </a:t>
            </a:r>
            <a:r>
              <a:rPr lang="sk-SK" sz="1600" dirty="0" smtClean="0"/>
              <a:t>o</a:t>
            </a:r>
            <a:r>
              <a:rPr lang="sk-SK" sz="1600" dirty="0"/>
              <a:t> sociálnych službách.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endParaRPr lang="sk-SK" sz="16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13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Doklad o vzniku a právnej forme </a:t>
            </a:r>
            <a:r>
              <a:rPr lang="sk-SK" sz="1600" i="1" dirty="0" smtClean="0">
                <a:solidFill>
                  <a:srgbClr val="0070C0"/>
                </a:solidFill>
              </a:rPr>
              <a:t>zariadenia </a:t>
            </a:r>
            <a:r>
              <a:rPr lang="sk-SK" sz="1600" i="1" dirty="0">
                <a:solidFill>
                  <a:srgbClr val="FF0000"/>
                </a:solidFill>
              </a:rPr>
              <a:t>(1</a:t>
            </a:r>
            <a:r>
              <a:rPr lang="sk-SK" sz="1600" i="1" dirty="0" smtClean="0">
                <a:solidFill>
                  <a:srgbClr val="FF0000"/>
                </a:solidFill>
              </a:rPr>
              <a:t>)</a:t>
            </a:r>
            <a:endParaRPr lang="sk-SK" sz="1600" i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14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Doklad preukazujúci súlad projektu s Komunitným plánom sociálnych služieb </a:t>
            </a:r>
            <a:r>
              <a:rPr lang="sk-SK" sz="1600" i="1" dirty="0" smtClean="0">
                <a:solidFill>
                  <a:srgbClr val="0070C0"/>
                </a:solidFill>
              </a:rPr>
              <a:t>obce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sk-SK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15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Doklad o vzniku a právnej forme zariadenia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16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Doklad preukazujúci súlad projektu s </a:t>
            </a:r>
            <a:r>
              <a:rPr lang="sk-SK" sz="1600" i="1" dirty="0" err="1">
                <a:solidFill>
                  <a:srgbClr val="0070C0"/>
                </a:solidFill>
              </a:rPr>
              <a:t>Komunitným</a:t>
            </a:r>
            <a:r>
              <a:rPr lang="sk-SK" sz="1600" i="1" dirty="0">
                <a:solidFill>
                  <a:srgbClr val="0070C0"/>
                </a:solidFill>
              </a:rPr>
              <a:t> plánom sociálnych služieb obce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550748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endParaRPr lang="sk-SK" sz="1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>
                <a:ea typeface="Times New Roman"/>
                <a:cs typeface="Times New Roman"/>
              </a:rPr>
              <a:t>Podmienka, že voči žiadateľovi nie je vedené konkurzné konanie, reštrukturalizačné konanie, nie je v konkurze alebo v </a:t>
            </a:r>
            <a:r>
              <a:rPr lang="sk-SK" sz="1600" b="1" dirty="0" smtClean="0">
                <a:ea typeface="Times New Roman"/>
                <a:cs typeface="Times New Roman"/>
              </a:rPr>
              <a:t>reštrukturalizácii </a:t>
            </a:r>
            <a:r>
              <a:rPr lang="sk-SK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(2)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Times New Roman"/>
                <a:cs typeface="Times New Roman"/>
              </a:rPr>
              <a:t>Voči žiadateľovi nesmie byť vedené konkurzné konanie ani reštrukturalizačné konanie, nesmie byť v konkurze alebo v reštrukturalizácii.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Times New Roman"/>
                <a:cs typeface="Times New Roman"/>
              </a:rPr>
              <a:t>Splnenie tejto podmienky poskytnutia príspevku overuje SO priamo, bez súčinnosti žiadateľa prostredníctvom údajov a informácií v obchodnom vestníku, ktorý je informačným systémom verejnej správy v súlade so zákonom č. 200/2011 Z. z. o Obchodnom vestníku a o zmene a doplnení niektorých zákonov v znení neskorších predpisov a je verejne dostupný v elektronickej podobe na </a:t>
            </a:r>
            <a:r>
              <a:rPr lang="sk-SK" sz="1600" u="sng" dirty="0">
                <a:solidFill>
                  <a:srgbClr val="0000FF"/>
                </a:solidFill>
                <a:ea typeface="Times New Roman"/>
                <a:cs typeface="Times New Roman"/>
                <a:hlinkClick r:id="rId2"/>
              </a:rPr>
              <a:t>https://www.justice.gov.sk/PortalApp/ObchodnyVestnik/Web/Zoznam.aspx</a:t>
            </a:r>
            <a:r>
              <a:rPr lang="sk-SK" sz="1600" dirty="0">
                <a:ea typeface="Times New Roman"/>
                <a:cs typeface="Times New Roman"/>
              </a:rPr>
              <a:t> .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Relevantné len pre neziskový sektor</a:t>
            </a:r>
            <a:endParaRPr lang="sk-SK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157807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endParaRPr lang="sk-SK" sz="1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>
                <a:ea typeface="PMingLiU"/>
                <a:cs typeface="Arial"/>
              </a:rPr>
              <a:t>Podmienka, že žiadateľ, ktorým je právnická osoba, nemá právoplatným rozsudkom uložený trest zákazu prijímať dotácie alebo subvencie, trest zákazu prijímať pomoc a podporu poskytovanú z fondov Európskej únie alebo trest zákazu účasti vo verejnom obstarávaní podľa osobitného </a:t>
            </a:r>
            <a:r>
              <a:rPr lang="sk-SK" sz="1600" b="1" dirty="0" smtClean="0">
                <a:ea typeface="PMingLiU"/>
                <a:cs typeface="Arial"/>
              </a:rPr>
              <a:t>predpisu </a:t>
            </a:r>
            <a:r>
              <a:rPr lang="sk-SK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(2)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k-SK" sz="1600" dirty="0">
                <a:ea typeface="PMingLiU"/>
                <a:cs typeface="Times New Roman"/>
              </a:rPr>
              <a:t>Žiadateľovi, ktorým je právnická osoba, nemôže byť právoplatným rozsudkom uložený trest zákazu prijímať dotácie alebo subvencie, trest zákazu prijímať pomoc a podporu poskytovanú z fondov Európskej únie alebo trest zákazu účasti vo verejnom obstarávaní podľa zákona o trestnej zodpovednosti PO</a:t>
            </a:r>
            <a:r>
              <a:rPr lang="sk-SK" sz="1600" dirty="0" smtClean="0">
                <a:ea typeface="PMingLiU"/>
                <a:cs typeface="Times New Roman"/>
              </a:rPr>
              <a:t>.</a:t>
            </a:r>
          </a:p>
          <a:p>
            <a:pPr marL="0" lv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9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</a:t>
            </a:r>
            <a:r>
              <a:rPr lang="sk-SK" sz="1600" b="1" dirty="0" smtClean="0">
                <a:solidFill>
                  <a:srgbClr val="0070C0"/>
                </a:solidFill>
              </a:rPr>
              <a:t>– </a:t>
            </a:r>
            <a:r>
              <a:rPr lang="sk-SK" sz="1600" i="1" dirty="0" smtClean="0">
                <a:solidFill>
                  <a:srgbClr val="0070C0"/>
                </a:solidFill>
              </a:rPr>
              <a:t>Výpis z registra trestov  pre právnické osoby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sk-SK" sz="1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Relevantné len pre neziskový sektor</a:t>
            </a:r>
            <a:endParaRPr lang="sk-SK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351409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0" indent="0" algn="just">
              <a:buNone/>
            </a:pPr>
            <a:endParaRPr lang="sk-SK" sz="1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>
                <a:ea typeface="PMingLiU"/>
                <a:cs typeface="Arial"/>
              </a:rPr>
              <a:t>Podmienka, že žiadateľ je zapísaný v registri partnerov verejného sektora podľa osobitného </a:t>
            </a:r>
            <a:r>
              <a:rPr lang="sk-SK" sz="1600" b="1" dirty="0" smtClean="0">
                <a:ea typeface="PMingLiU"/>
                <a:cs typeface="Arial"/>
              </a:rPr>
              <a:t>predpisu </a:t>
            </a:r>
            <a:r>
              <a:rPr lang="sk-SK" sz="16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(2)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PMingLiU"/>
                <a:cs typeface="Times New Roman"/>
              </a:rPr>
              <a:t>Žiadateľ musí byť zapísaný v registri partnerov verejného sektora podľa zákona o registri partnerov VS.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PMingLiU"/>
                <a:cs typeface="Times New Roman"/>
              </a:rPr>
              <a:t>Poskytovateľ overí splnenie podmienky v registri partnerov verejného sektora na webovom sídle Ministerstva spravodlivosti SR:  </a:t>
            </a:r>
            <a:r>
              <a:rPr lang="sk-SK" sz="1600" u="sng" dirty="0" err="1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https</a:t>
            </a:r>
            <a:r>
              <a:rPr lang="sk-SK" sz="1600" u="sng" dirty="0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://</a:t>
            </a:r>
            <a:r>
              <a:rPr lang="sk-SK" sz="1600" u="sng" dirty="0" err="1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rpvs.gov.sk</a:t>
            </a:r>
            <a:r>
              <a:rPr lang="sk-SK" sz="1600" u="sng" dirty="0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/</a:t>
            </a:r>
            <a:r>
              <a:rPr lang="sk-SK" sz="1600" u="sng" dirty="0" err="1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rpvs</a:t>
            </a:r>
            <a:r>
              <a:rPr lang="sk-SK" sz="1600" u="sng" dirty="0">
                <a:solidFill>
                  <a:srgbClr val="0000FF"/>
                </a:solidFill>
                <a:ea typeface="PMingLiU"/>
                <a:cs typeface="Times New Roman"/>
                <a:hlinkClick r:id="rId2"/>
              </a:rPr>
              <a:t>/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PMingLiU"/>
                <a:cs typeface="Times New Roman"/>
              </a:rPr>
              <a:t>V zmysle podmienok výzvy </a:t>
            </a:r>
            <a:r>
              <a:rPr lang="sk-SK" sz="1600" b="1" dirty="0">
                <a:ea typeface="PMingLiU"/>
                <a:cs typeface="Times New Roman"/>
              </a:rPr>
              <a:t>musí</a:t>
            </a:r>
            <a:r>
              <a:rPr lang="sk-SK" sz="1600" dirty="0">
                <a:ea typeface="PMingLiU"/>
                <a:cs typeface="Times New Roman"/>
              </a:rPr>
              <a:t> byť každý žiadateľ </a:t>
            </a:r>
            <a:r>
              <a:rPr lang="sk-SK" sz="1600" b="1" dirty="0">
                <a:ea typeface="PMingLiU"/>
                <a:cs typeface="Times New Roman"/>
              </a:rPr>
              <a:t>z neziskového sektora</a:t>
            </a:r>
            <a:r>
              <a:rPr lang="sk-SK" sz="1600" dirty="0">
                <a:ea typeface="PMingLiU"/>
                <a:cs typeface="Times New Roman"/>
              </a:rPr>
              <a:t> zapísaný v tomto registri</a:t>
            </a:r>
            <a:r>
              <a:rPr lang="sk-SK" sz="1600" dirty="0" smtClean="0">
                <a:ea typeface="PMingLiU"/>
                <a:cs typeface="Times New Roman"/>
              </a:rPr>
              <a:t>.</a:t>
            </a:r>
            <a:endParaRPr lang="sk-SK" sz="1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Relevantné len pre neziskový sektor</a:t>
            </a:r>
            <a:endParaRPr lang="sk-SK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31286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20680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- Príloha č. 9 výzvy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Právna </a:t>
            </a:r>
            <a:r>
              <a:rPr lang="sk-SK" sz="1600" b="1" dirty="0"/>
              <a:t>forma/ konkrétny oprávnený </a:t>
            </a:r>
            <a:r>
              <a:rPr lang="sk-SK" sz="1600" b="1" dirty="0" smtClean="0"/>
              <a:t>žiadateľ</a:t>
            </a:r>
          </a:p>
          <a:p>
            <a:r>
              <a:rPr lang="sk-SK" sz="1600" b="1" u="sng" dirty="0"/>
              <a:t>Verejný sektor</a:t>
            </a:r>
            <a:r>
              <a:rPr lang="sk-SK" sz="1600" b="1" u="sng" dirty="0" smtClean="0"/>
              <a:t>: </a:t>
            </a:r>
            <a:r>
              <a:rPr lang="sk-SK" sz="1600" b="1" u="sng" dirty="0" smtClean="0">
                <a:solidFill>
                  <a:srgbClr val="FF0000"/>
                </a:solidFill>
              </a:rPr>
              <a:t>(1,2)</a:t>
            </a:r>
            <a:endParaRPr lang="sk-SK" sz="1600" b="1" dirty="0">
              <a:solidFill>
                <a:srgbClr val="FF0000"/>
              </a:solidFill>
            </a:endParaRPr>
          </a:p>
          <a:p>
            <a:pPr lvl="0"/>
            <a:r>
              <a:rPr lang="sk-SK" sz="1600" dirty="0"/>
              <a:t>obce s prítomnosťou marginalizovaných rómskych komunít (ďalej len „MRK</a:t>
            </a:r>
            <a:r>
              <a:rPr lang="sk-SK" sz="1600" dirty="0" smtClean="0"/>
              <a:t>“)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Formulár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endParaRPr lang="sk-SK" sz="1600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sk-SK" sz="1600" dirty="0" smtClean="0"/>
          </a:p>
          <a:p>
            <a:r>
              <a:rPr lang="sk-SK" sz="1600" b="1" u="sng" dirty="0" smtClean="0"/>
              <a:t>Neziskový </a:t>
            </a:r>
            <a:r>
              <a:rPr lang="sk-SK" sz="1600" b="1" u="sng" dirty="0"/>
              <a:t>sektor</a:t>
            </a:r>
            <a:r>
              <a:rPr lang="sk-SK" sz="1600" b="1" u="sng" dirty="0" smtClean="0"/>
              <a:t>: </a:t>
            </a:r>
            <a:r>
              <a:rPr lang="sk-SK" sz="1600" b="1" u="sng" dirty="0" smtClean="0">
                <a:solidFill>
                  <a:srgbClr val="FF0000"/>
                </a:solidFill>
              </a:rPr>
              <a:t>(2)</a:t>
            </a:r>
            <a:endParaRPr lang="sk-SK" sz="1600" b="1" dirty="0">
              <a:solidFill>
                <a:srgbClr val="FF0000"/>
              </a:solidFill>
            </a:endParaRPr>
          </a:p>
          <a:p>
            <a:pPr lvl="0"/>
            <a:r>
              <a:rPr lang="sk-SK" sz="1600" dirty="0"/>
              <a:t>neziskové organizácie poskytujúce všeobecne prospešné služby,</a:t>
            </a:r>
          </a:p>
          <a:p>
            <a:pPr lvl="0"/>
            <a:r>
              <a:rPr lang="sk-SK" sz="1600" dirty="0"/>
              <a:t>cirkev a náboženské spoločnosti,</a:t>
            </a:r>
          </a:p>
          <a:p>
            <a:pPr lvl="0"/>
            <a:r>
              <a:rPr lang="sk-SK" sz="1600" dirty="0"/>
              <a:t>združenia.</a:t>
            </a:r>
          </a:p>
          <a:p>
            <a:r>
              <a:rPr lang="sk-SK" sz="1600" dirty="0"/>
              <a:t>Dátum vzniku žiadateľa z neziskového sektora musí byť </a:t>
            </a:r>
            <a:r>
              <a:rPr lang="sk-SK" sz="1600" b="1" u="sng" dirty="0"/>
              <a:t>najneskôr k 1.1.2016 vrátane.</a:t>
            </a:r>
            <a:r>
              <a:rPr lang="sk-SK" sz="1600" dirty="0"/>
              <a:t> V prípade, ak žiadateľ vznikne po tomto termíne, bude považovaný za neoprávneného.</a:t>
            </a:r>
          </a:p>
          <a:p>
            <a:r>
              <a:rPr lang="sk-SK" sz="1600" b="1" u="sng" dirty="0"/>
              <a:t>Žiadateľ z neziskového sektora musí byť poskytovateľom sociálnych služieb v zmysle zákona o sociálnych službách najneskôr ku dňu podania </a:t>
            </a:r>
            <a:r>
              <a:rPr lang="sk-SK" sz="1600" b="1" u="sng" dirty="0" err="1"/>
              <a:t>ŽoNFP</a:t>
            </a:r>
            <a:r>
              <a:rPr lang="sk-SK" sz="1600" b="1" u="sng" dirty="0"/>
              <a:t>.</a:t>
            </a:r>
            <a:r>
              <a:rPr lang="sk-SK" sz="1600" dirty="0"/>
              <a:t> </a:t>
            </a:r>
            <a:r>
              <a:rPr lang="sk-SK" sz="1600" b="1" dirty="0" smtClean="0"/>
              <a:t>Relevantné </a:t>
            </a:r>
            <a:r>
              <a:rPr lang="sk-SK" sz="1600" b="1" dirty="0"/>
              <a:t>prílohy preukazujúce splnenie </a:t>
            </a:r>
            <a:r>
              <a:rPr lang="sk-SK" sz="1600" b="1" dirty="0" smtClean="0"/>
              <a:t>tejto podmienky</a:t>
            </a: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č.1: </a:t>
            </a:r>
            <a:r>
              <a:rPr lang="sk-SK" sz="1600" i="1" dirty="0" smtClean="0">
                <a:solidFill>
                  <a:srgbClr val="0070C0"/>
                </a:solidFill>
              </a:rPr>
              <a:t>Potvrdenie </a:t>
            </a:r>
            <a:r>
              <a:rPr lang="sk-SK" sz="1600" i="1" dirty="0">
                <a:solidFill>
                  <a:srgbClr val="0070C0"/>
                </a:solidFill>
              </a:rPr>
              <a:t>vzniku a právnej formy žiadateľa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536" y="20465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            Zoznam </a:t>
            </a:r>
            <a:r>
              <a:rPr lang="sk-SK" sz="2000" b="1" dirty="0">
                <a:solidFill>
                  <a:srgbClr val="FF0000"/>
                </a:solidFill>
              </a:rPr>
              <a:t>povinných príloh k Žiadosti o nenávratný finančný </a:t>
            </a:r>
            <a:r>
              <a:rPr lang="sk-SK" sz="2000" b="1" dirty="0" smtClean="0">
                <a:solidFill>
                  <a:srgbClr val="FF0000"/>
                </a:solidFill>
              </a:rPr>
              <a:t>príspevok</a:t>
            </a:r>
          </a:p>
          <a:p>
            <a:pPr marL="0" indent="0" algn="just">
              <a:buNone/>
            </a:pPr>
            <a:endParaRPr lang="sk-SK" sz="1200" b="1" dirty="0"/>
          </a:p>
          <a:p>
            <a:pPr marL="0" indent="0" algn="just">
              <a:buNone/>
            </a:pPr>
            <a:r>
              <a:rPr lang="sk-SK" sz="1600" b="1" dirty="0">
                <a:solidFill>
                  <a:srgbClr val="FF0000"/>
                </a:solidFill>
              </a:rPr>
              <a:t>Príloha č. 1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: </a:t>
            </a:r>
            <a:r>
              <a:rPr lang="sk-SK" sz="1600" b="1" dirty="0" smtClean="0">
                <a:solidFill>
                  <a:srgbClr val="FF0000"/>
                </a:solidFill>
              </a:rPr>
              <a:t>Potvrdenie vzniku a právnej formy žiadateľa</a:t>
            </a:r>
          </a:p>
          <a:p>
            <a:pPr marL="0" indent="0" algn="just">
              <a:buNone/>
            </a:pPr>
            <a:r>
              <a:rPr lang="sk-SK" sz="1600" b="1" u="sng" dirty="0"/>
              <a:t>Neziskový sektor:</a:t>
            </a:r>
          </a:p>
          <a:p>
            <a:pPr marL="0" indent="0" algn="just">
              <a:buNone/>
            </a:pPr>
            <a:r>
              <a:rPr lang="sk-SK" sz="1600" b="1" dirty="0" smtClean="0"/>
              <a:t>nezisková </a:t>
            </a:r>
            <a:r>
              <a:rPr lang="sk-SK" sz="1600" b="1" dirty="0"/>
              <a:t>organizácia poskytujúca všeobecne prospešné </a:t>
            </a:r>
            <a:r>
              <a:rPr lang="sk-SK" sz="1600" b="1" dirty="0" smtClean="0"/>
              <a:t>služby</a:t>
            </a:r>
            <a:r>
              <a:rPr lang="sk-SK" sz="1600" dirty="0" smtClean="0"/>
              <a:t>: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- Výpis z príslušného registra ( register neziskových organizácii) </a:t>
            </a:r>
            <a:r>
              <a:rPr lang="sk-SK" sz="1600" b="1" dirty="0"/>
              <a:t>nie starší ako 3 mesiace </a:t>
            </a:r>
            <a:r>
              <a:rPr lang="sk-SK" sz="1600" dirty="0"/>
              <a:t>ku dňu predloženia </a:t>
            </a:r>
            <a:r>
              <a:rPr lang="sk-SK" sz="1600" dirty="0" err="1"/>
              <a:t>ŽoNFP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- Menovací dekrét štatutára, resp. iný doklad preukazujúci oprávnenie konať tejto osobe v mene neziskovej organizácie</a:t>
            </a:r>
          </a:p>
          <a:p>
            <a:pPr marL="0" indent="0" algn="just">
              <a:buNone/>
            </a:pPr>
            <a:r>
              <a:rPr lang="sk-SK" sz="1600" b="1" dirty="0"/>
              <a:t>cirkev alebo náboženská </a:t>
            </a:r>
            <a:r>
              <a:rPr lang="sk-SK" sz="1600" b="1" dirty="0" smtClean="0"/>
              <a:t>spoločnosť:</a:t>
            </a:r>
          </a:p>
          <a:p>
            <a:pPr marL="0" indent="0" algn="just">
              <a:buNone/>
            </a:pPr>
            <a:r>
              <a:rPr lang="sk-SK" sz="1600" dirty="0"/>
              <a:t> - Potvrdenie o evidencii v registri, ktoré vydáva Ministerstvo kultúry SR v zmysle zákona č. 308/1991 Z. z. </a:t>
            </a:r>
            <a:r>
              <a:rPr lang="sk-SK" sz="1600" b="1" dirty="0"/>
              <a:t>nie staršie ako 3 mesiace </a:t>
            </a:r>
            <a:r>
              <a:rPr lang="sk-SK" sz="1600" dirty="0"/>
              <a:t>ku dňu predloženia </a:t>
            </a:r>
            <a:r>
              <a:rPr lang="sk-SK" sz="1600" dirty="0" err="1"/>
              <a:t>ŽoNFP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- -Menovací dekrét štatutára, resp. iný doklad preukazujúci oprávnenie konať tejto osobe v mene cirkvi alebo náboženského spoločenstva</a:t>
            </a:r>
          </a:p>
          <a:p>
            <a:pPr marL="0" indent="0" algn="just">
              <a:buNone/>
            </a:pPr>
            <a:r>
              <a:rPr lang="sk-SK" sz="1600" b="1" dirty="0" smtClean="0"/>
              <a:t>združenie: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dirty="0"/>
              <a:t>- Výpis z príslušného registra (register občianskych združení) </a:t>
            </a:r>
            <a:r>
              <a:rPr lang="sk-SK" sz="1600" b="1" dirty="0"/>
              <a:t>nie starší ako 3 mesiace </a:t>
            </a:r>
            <a:r>
              <a:rPr lang="sk-SK" sz="1600" dirty="0"/>
              <a:t>ku dňu predloženia </a:t>
            </a:r>
            <a:r>
              <a:rPr lang="sk-SK" sz="1600" dirty="0" err="1"/>
              <a:t>ŽoNFP</a:t>
            </a:r>
            <a:endParaRPr lang="sk-SK" sz="1600" dirty="0"/>
          </a:p>
          <a:p>
            <a:pPr marL="0" indent="0" algn="just">
              <a:buNone/>
            </a:pPr>
            <a:r>
              <a:rPr lang="sk-SK" sz="1600" dirty="0"/>
              <a:t>- Menovací dekrét štatutára, resp. iný doklad preukazujúci oprávnenie konať tejto osobe v mene združenia</a:t>
            </a:r>
          </a:p>
          <a:p>
            <a:pPr marL="0" indent="0">
              <a:buNone/>
            </a:pP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31804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            Zoznam </a:t>
            </a:r>
            <a:r>
              <a:rPr lang="sk-SK" sz="2000" b="1" dirty="0">
                <a:solidFill>
                  <a:srgbClr val="FF0000"/>
                </a:solidFill>
              </a:rPr>
              <a:t>povinných príloh k Žiadosti o nenávratný finančný </a:t>
            </a:r>
            <a:r>
              <a:rPr lang="sk-SK" sz="2000" b="1" dirty="0" smtClean="0">
                <a:solidFill>
                  <a:srgbClr val="FF0000"/>
                </a:solidFill>
              </a:rPr>
              <a:t>príspevok</a:t>
            </a:r>
          </a:p>
          <a:p>
            <a:pPr marL="0" indent="0" algn="just">
              <a:buNone/>
            </a:pPr>
            <a:endParaRPr lang="sk-SK" sz="1200" b="1" dirty="0"/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dirty="0">
                <a:solidFill>
                  <a:srgbClr val="FF0000"/>
                </a:solidFill>
              </a:rPr>
              <a:t>Príloha č. 1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: Potvrdenie vzniku a právnej formy </a:t>
            </a:r>
            <a:r>
              <a:rPr lang="sk-SK" sz="1600" b="1" dirty="0" smtClean="0">
                <a:solidFill>
                  <a:srgbClr val="FF0000"/>
                </a:solidFill>
              </a:rPr>
              <a:t>žiadateľa</a:t>
            </a:r>
            <a:endParaRPr lang="sk-SK" sz="1600" dirty="0" smtClean="0"/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 smtClean="0"/>
              <a:t>Žiadateľ </a:t>
            </a:r>
            <a:r>
              <a:rPr lang="sk-SK" sz="1600" b="1" dirty="0"/>
              <a:t>z neziskového sektora </a:t>
            </a:r>
            <a:r>
              <a:rPr lang="sk-SK" sz="1600" dirty="0"/>
              <a:t>je povinný preukázať oprávnenie poskytovať sociálne služby,  a to </a:t>
            </a:r>
            <a:r>
              <a:rPr lang="sk-SK" sz="1600" b="1" dirty="0"/>
              <a:t>Výpisom z registra poskytovateľov sociálnych služieb </a:t>
            </a:r>
            <a:r>
              <a:rPr lang="sk-SK" sz="1600" dirty="0"/>
              <a:t>v zmysle zákona o sociálnych </a:t>
            </a:r>
            <a:r>
              <a:rPr lang="sk-SK" sz="1600" dirty="0" smtClean="0"/>
              <a:t>službách </a:t>
            </a:r>
            <a:r>
              <a:rPr lang="sk-SK" sz="1600" dirty="0">
                <a:ea typeface="Times New Roman"/>
                <a:cs typeface="Times New Roman"/>
              </a:rPr>
              <a:t>vedeným príslušným vyšším územným celkom, resp. platným </a:t>
            </a:r>
            <a:r>
              <a:rPr lang="sk-SK" sz="1600" b="1" dirty="0">
                <a:ea typeface="Times New Roman"/>
                <a:cs typeface="Times New Roman"/>
              </a:rPr>
              <a:t>rozhodnutím o udelení akreditácie</a:t>
            </a:r>
            <a:r>
              <a:rPr lang="sk-SK" sz="1600" dirty="0">
                <a:ea typeface="Times New Roman"/>
                <a:cs typeface="Times New Roman"/>
              </a:rPr>
              <a:t> Ministerstva práce, sociálnych vecí a rodiny SR na poskytovanie sociálnych služieb, </a:t>
            </a:r>
            <a:r>
              <a:rPr lang="sk-SK" sz="1600" b="1" dirty="0">
                <a:ea typeface="Times New Roman"/>
                <a:cs typeface="Times New Roman"/>
              </a:rPr>
              <a:t>nie starší ako jeden mesiac ku dňu predloženia </a:t>
            </a:r>
            <a:r>
              <a:rPr lang="sk-SK" sz="1600" b="1" dirty="0" err="1">
                <a:ea typeface="Times New Roman"/>
                <a:cs typeface="Times New Roman"/>
              </a:rPr>
              <a:t>ŽoNFP</a:t>
            </a:r>
            <a:r>
              <a:rPr lang="sk-SK" sz="1600" b="1" dirty="0">
                <a:ea typeface="Times New Roman"/>
                <a:cs typeface="Times New Roman"/>
              </a:rPr>
              <a:t>.</a:t>
            </a:r>
            <a:endParaRPr lang="sk-SK" sz="20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dirty="0" smtClean="0">
                <a:ea typeface="Times New Roman"/>
                <a:cs typeface="Times New Roman"/>
              </a:rPr>
              <a:t>Dátum </a:t>
            </a:r>
            <a:r>
              <a:rPr lang="sk-SK" sz="1600" b="1" dirty="0">
                <a:ea typeface="Times New Roman"/>
                <a:cs typeface="Times New Roman"/>
              </a:rPr>
              <a:t>vzniku</a:t>
            </a:r>
            <a:r>
              <a:rPr lang="sk-SK" sz="1600" dirty="0">
                <a:ea typeface="Times New Roman"/>
                <a:cs typeface="Times New Roman"/>
              </a:rPr>
              <a:t> žiadateľa z neziskového sektora musí byť </a:t>
            </a:r>
            <a:r>
              <a:rPr lang="sk-SK" sz="1600" b="1" dirty="0">
                <a:ea typeface="Times New Roman"/>
                <a:cs typeface="Times New Roman"/>
              </a:rPr>
              <a:t>najneskôr k 1.1.2016 vrátane</a:t>
            </a:r>
            <a:r>
              <a:rPr lang="sk-SK" sz="1600" dirty="0">
                <a:ea typeface="Times New Roman"/>
                <a:cs typeface="Times New Roman"/>
              </a:rPr>
              <a:t>. V  prípade, ak žiadateľ vznikne po tomto termíne, bude považovaný za </a:t>
            </a:r>
            <a:r>
              <a:rPr lang="sk-SK" sz="1600" b="1" dirty="0">
                <a:ea typeface="Times New Roman"/>
                <a:cs typeface="Times New Roman"/>
              </a:rPr>
              <a:t>neoprávneného.</a:t>
            </a:r>
            <a:endParaRPr lang="sk-SK" sz="2000" b="1" dirty="0"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sk-SK" sz="1600" dirty="0">
                <a:ea typeface="Times New Roman"/>
                <a:cs typeface="Times New Roman"/>
              </a:rPr>
              <a:t>Ž</a:t>
            </a:r>
            <a:r>
              <a:rPr lang="sk-SK" sz="1600" u="sng" dirty="0">
                <a:ea typeface="Times New Roman"/>
                <a:cs typeface="Times New Roman"/>
              </a:rPr>
              <a:t>iadateľ z tohto sektora musí byť poskytovateľom sociálnych služieb v zmysle zákona o sociálnych </a:t>
            </a:r>
            <a:r>
              <a:rPr lang="sk-SK" sz="1600" u="sng" dirty="0" smtClean="0">
                <a:ea typeface="Times New Roman"/>
                <a:cs typeface="Times New Roman"/>
              </a:rPr>
              <a:t>službách </a:t>
            </a:r>
            <a:r>
              <a:rPr lang="pl-PL" sz="1600" b="1" u="sng" dirty="0">
                <a:ea typeface="Times New Roman"/>
                <a:cs typeface="Times New Roman"/>
              </a:rPr>
              <a:t>najneskôr ku dňu podania ŽoNFP.</a:t>
            </a:r>
            <a:endParaRPr lang="sk-SK" sz="16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Pre </a:t>
            </a:r>
            <a:r>
              <a:rPr lang="sk-SK" sz="1600" dirty="0" smtClean="0">
                <a:solidFill>
                  <a:srgbClr val="FF0000"/>
                </a:solidFill>
              </a:rPr>
              <a:t>verejný sektor </a:t>
            </a:r>
            <a:r>
              <a:rPr lang="sk-SK" sz="1600" dirty="0" smtClean="0"/>
              <a:t>je príloha nerelevantná.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385192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            Zoznam </a:t>
            </a:r>
            <a:r>
              <a:rPr lang="sk-SK" sz="2000" b="1" dirty="0">
                <a:solidFill>
                  <a:srgbClr val="FF0000"/>
                </a:solidFill>
              </a:rPr>
              <a:t>povinných príloh k Žiadosti o nenávratný finančný </a:t>
            </a:r>
            <a:r>
              <a:rPr lang="sk-SK" sz="2000" b="1" dirty="0" smtClean="0">
                <a:solidFill>
                  <a:srgbClr val="FF0000"/>
                </a:solidFill>
              </a:rPr>
              <a:t>príspevok</a:t>
            </a:r>
          </a:p>
          <a:p>
            <a:pPr marL="0" indent="0">
              <a:buNone/>
            </a:pPr>
            <a:endParaRPr lang="sk-SK" sz="1200" b="1" dirty="0"/>
          </a:p>
          <a:p>
            <a:pPr marL="0" indent="0" algn="just">
              <a:buNone/>
            </a:pPr>
            <a:r>
              <a:rPr lang="sk-SK" sz="1600" b="1" dirty="0"/>
              <a:t>Príloha č. 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miestneho daňového </a:t>
            </a:r>
            <a:r>
              <a:rPr lang="sk-SK" sz="1600" b="1" dirty="0" smtClean="0"/>
              <a:t>úradu </a:t>
            </a:r>
            <a:r>
              <a:rPr lang="sk-SK" sz="1600" b="1" dirty="0" smtClean="0">
                <a:solidFill>
                  <a:srgbClr val="FF0000"/>
                </a:solidFill>
              </a:rPr>
              <a:t>(Príloha č.2 </a:t>
            </a:r>
            <a:r>
              <a:rPr lang="sk-SK" sz="1600" b="1" dirty="0" err="1" smtClean="0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sk-SK" sz="1600" dirty="0"/>
              <a:t>Potvrdenie miestne príslušného daňového úradu, že žiadateľ nie je dlžníkom na daniach, potvrdenie </a:t>
            </a:r>
            <a:r>
              <a:rPr lang="sk-SK" sz="1600" b="1" dirty="0"/>
              <a:t>nesmie byť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</a:t>
            </a:r>
            <a:r>
              <a:rPr lang="sk-SK" sz="1600" dirty="0" smtClean="0"/>
              <a:t>kópiu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b="1" dirty="0"/>
              <a:t>Príloha č. 2 </a:t>
            </a:r>
            <a:r>
              <a:rPr lang="sk-SK" sz="1600" b="1" dirty="0" err="1"/>
              <a:t>ŽoNFP</a:t>
            </a:r>
            <a:r>
              <a:rPr lang="sk-SK" sz="1600" b="1" dirty="0"/>
              <a:t>: Potvrdenie každej zdravotnej </a:t>
            </a:r>
            <a:r>
              <a:rPr lang="sk-SK" sz="1600" b="1" dirty="0" smtClean="0"/>
              <a:t>poisťovne </a:t>
            </a:r>
            <a:r>
              <a:rPr lang="sk-SK" sz="1600" b="1" dirty="0">
                <a:solidFill>
                  <a:srgbClr val="FF0000"/>
                </a:solidFill>
              </a:rPr>
              <a:t>(Príloha </a:t>
            </a:r>
            <a:r>
              <a:rPr lang="sk-SK" sz="1600" b="1" dirty="0" smtClean="0">
                <a:solidFill>
                  <a:srgbClr val="FF0000"/>
                </a:solidFill>
              </a:rPr>
              <a:t>č.3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/>
              <a:t>Potvrdenia 3 zdravotných poisťovní, že žiadateľ nie je dlžníkom na zdravotnom poistení,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kópiu</a:t>
            </a:r>
            <a:r>
              <a:rPr lang="sk-SK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3 </a:t>
            </a:r>
            <a:r>
              <a:rPr lang="sk-SK" sz="1600" b="1" dirty="0" err="1"/>
              <a:t>ŽoNFP</a:t>
            </a:r>
            <a:r>
              <a:rPr lang="sk-SK" sz="1600" b="1" dirty="0"/>
              <a:t>: Potvrdenie Sociálnej </a:t>
            </a:r>
            <a:r>
              <a:rPr lang="sk-SK" sz="1600" b="1" dirty="0" smtClean="0"/>
              <a:t>poisťovne </a:t>
            </a:r>
            <a:r>
              <a:rPr lang="sk-SK" sz="1600" b="1" dirty="0">
                <a:solidFill>
                  <a:srgbClr val="FF0000"/>
                </a:solidFill>
              </a:rPr>
              <a:t>(Príloha </a:t>
            </a:r>
            <a:r>
              <a:rPr lang="sk-SK" sz="1600" b="1" dirty="0" smtClean="0">
                <a:solidFill>
                  <a:srgbClr val="FF0000"/>
                </a:solidFill>
              </a:rPr>
              <a:t>č.4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/>
              <a:t>Potvrdenie Sociálnej poisťovne, resp. miestne príslušnej pobočky Sociálnej poisťovne,</a:t>
            </a:r>
            <a:r>
              <a:rPr lang="sk-SK" sz="1600" b="1" dirty="0"/>
              <a:t> </a:t>
            </a:r>
            <a:r>
              <a:rPr lang="sk-SK" sz="1600" dirty="0"/>
              <a:t>že žiadateľ nie je dlžníkom na sociálnom poistení,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</a:t>
            </a:r>
            <a:r>
              <a:rPr lang="sk-SK" sz="1600" dirty="0" smtClean="0"/>
              <a:t>kópiu</a:t>
            </a:r>
            <a:endParaRPr lang="sk-SK" sz="1600" dirty="0"/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4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: Ukazovatele finančnej </a:t>
            </a:r>
            <a:r>
              <a:rPr lang="sk-SK" sz="1600" b="1" dirty="0"/>
              <a:t>situácie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</a:t>
            </a:r>
            <a:r>
              <a:rPr lang="sk-SK" sz="1600" b="1" dirty="0" smtClean="0">
                <a:solidFill>
                  <a:srgbClr val="FF0000"/>
                </a:solidFill>
              </a:rPr>
              <a:t>(</a:t>
            </a:r>
            <a:r>
              <a:rPr lang="sk-SK" sz="1600" b="1" dirty="0">
                <a:solidFill>
                  <a:srgbClr val="FF0000"/>
                </a:solidFill>
              </a:rPr>
              <a:t>Príloha </a:t>
            </a:r>
            <a:r>
              <a:rPr lang="sk-SK" sz="1600" b="1" dirty="0" smtClean="0">
                <a:solidFill>
                  <a:srgbClr val="FF0000"/>
                </a:solidFill>
              </a:rPr>
              <a:t>č.6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/>
              <a:t>V rámci tejto prílohy </a:t>
            </a:r>
            <a:r>
              <a:rPr lang="sk-SK" sz="1600" dirty="0" err="1"/>
              <a:t>ŽoNFP</a:t>
            </a:r>
            <a:r>
              <a:rPr lang="sk-SK" sz="1600" dirty="0"/>
              <a:t> žiadateľ predkladá vyplnenú tabuľku ukazovateľov finančnej situácie žiadateľa, ktorej záväzný formulár je súčasťou prílohy č. 1 výzvy „Formulár </a:t>
            </a:r>
            <a:r>
              <a:rPr lang="sk-SK" sz="1600" dirty="0" err="1"/>
              <a:t>ŽoNFP</a:t>
            </a:r>
            <a:r>
              <a:rPr lang="sk-SK" sz="1600" dirty="0"/>
              <a:t> s prílohami“. Tabuľku je potrebné vyplniť podľa inštrukcií definovaných v záväznom formulári. </a:t>
            </a:r>
          </a:p>
          <a:p>
            <a:pPr marL="0" indent="0">
              <a:buNone/>
            </a:pP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711631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endParaRPr lang="sk-SK" sz="1200" b="1" dirty="0"/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Príloha </a:t>
            </a:r>
            <a:r>
              <a:rPr lang="sk-SK" sz="1600" b="1" dirty="0">
                <a:solidFill>
                  <a:srgbClr val="FF0000"/>
                </a:solidFill>
              </a:rPr>
              <a:t>č. 5 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: Test podniku v ťažkostiach (podľa záväzného </a:t>
            </a:r>
            <a:r>
              <a:rPr lang="sk-SK" sz="1600" b="1" dirty="0" smtClean="0">
                <a:solidFill>
                  <a:srgbClr val="FF0000"/>
                </a:solidFill>
              </a:rPr>
              <a:t>formulára) (2)</a:t>
            </a:r>
            <a:endParaRPr lang="sk-SK" sz="1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dirty="0"/>
              <a:t>V rámci tejto prílohy </a:t>
            </a:r>
            <a:r>
              <a:rPr lang="sk-SK" sz="1600" dirty="0" err="1"/>
              <a:t>ŽoNFP</a:t>
            </a:r>
            <a:r>
              <a:rPr lang="sk-SK" sz="1600" dirty="0"/>
              <a:t> každý žiadateľ, bez ohľadu na právnu formu, predkladá test podniku v ťažkostiach vyplnený na záväznom formulári, ktorý je súčasťou </a:t>
            </a:r>
            <a:r>
              <a:rPr lang="sk-SK" sz="1600" i="1" dirty="0"/>
              <a:t>prílohy č. 1 výzvy  „Formulár </a:t>
            </a:r>
            <a:r>
              <a:rPr lang="sk-SK" sz="1600" i="1" dirty="0" err="1"/>
              <a:t>ŽoNFP</a:t>
            </a:r>
            <a:r>
              <a:rPr lang="sk-SK" sz="1600" i="1" dirty="0"/>
              <a:t> s prílohami“. </a:t>
            </a:r>
            <a:r>
              <a:rPr lang="sk-SK" sz="1600" dirty="0"/>
              <a:t>Žiadateľ vyplní test podniku v ťažkostiach podľa pokynov uvedených v predmetnom dokumente.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5 </a:t>
            </a:r>
            <a:r>
              <a:rPr lang="sk-SK" sz="1600" b="1" dirty="0" err="1"/>
              <a:t>ŽoNFP</a:t>
            </a:r>
            <a:r>
              <a:rPr lang="sk-SK" sz="1600" b="1" dirty="0"/>
              <a:t>: Doklady preukazujúce finančnú spôsobilosť </a:t>
            </a:r>
            <a:r>
              <a:rPr lang="sk-SK" sz="1600" b="1" dirty="0">
                <a:solidFill>
                  <a:srgbClr val="FF0000"/>
                </a:solidFill>
              </a:rPr>
              <a:t>(Príloha č. 7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sk-SK" sz="1000" b="1" dirty="0" smtClean="0"/>
          </a:p>
          <a:p>
            <a:pPr marL="0" indent="0" algn="just">
              <a:buNone/>
            </a:pPr>
            <a:r>
              <a:rPr lang="sk-SK" sz="1400" b="1" dirty="0" smtClean="0"/>
              <a:t>V </a:t>
            </a:r>
            <a:r>
              <a:rPr lang="sk-SK" sz="1400" b="1" dirty="0"/>
              <a:t>prípade, ak obec bude znášať spolufinancovanie z vlastných zdrojov, predloží:</a:t>
            </a:r>
          </a:p>
          <a:p>
            <a:pPr marL="0" indent="0" algn="just">
              <a:buNone/>
            </a:pPr>
            <a:r>
              <a:rPr lang="sk-SK" sz="1600" b="1" dirty="0"/>
              <a:t>1. úradne overenú kópiu uznesenia zastupiteľstva</a:t>
            </a:r>
            <a:r>
              <a:rPr lang="sk-SK" sz="1600" dirty="0"/>
              <a:t>, resp. výpis z uznesenia zastupiteľstva s nasledovným minimálnym obsahom:</a:t>
            </a:r>
          </a:p>
          <a:p>
            <a:pPr lvl="0" algn="just"/>
            <a:r>
              <a:rPr lang="sk-SK" sz="1600" dirty="0"/>
              <a:t>kód výzvy </a:t>
            </a:r>
          </a:p>
          <a:p>
            <a:pPr lvl="0" algn="just"/>
            <a:r>
              <a:rPr lang="sk-SK" sz="1600" dirty="0"/>
              <a:t>názov projektu</a:t>
            </a:r>
          </a:p>
          <a:p>
            <a:pPr lvl="0" algn="just"/>
            <a:r>
              <a:rPr lang="sk-SK" sz="1600" dirty="0"/>
              <a:t>súhlas zastupiteľstva s predložením </a:t>
            </a:r>
            <a:r>
              <a:rPr lang="sk-SK" sz="1600" dirty="0" err="1"/>
              <a:t>ŽoNFP</a:t>
            </a:r>
            <a:r>
              <a:rPr lang="sk-SK" sz="1600" dirty="0"/>
              <a:t> na SO, pričom ciele projektu sú v súlade s  platným programom rozvoja obce a platným územným plánom obce ( ak obec má povinnosť mať vypracovanú územnoplánovaciu dokumentáciu) </a:t>
            </a:r>
          </a:p>
          <a:p>
            <a:pPr lvl="0" algn="just"/>
            <a:r>
              <a:rPr lang="sk-SK" sz="1600" dirty="0"/>
              <a:t>súhlas zastupiteľstva so zabezpečením povinného spolufinancovania projektu </a:t>
            </a:r>
            <a:r>
              <a:rPr lang="sk-SK" sz="1600" dirty="0" err="1"/>
              <a:t>t.j</a:t>
            </a:r>
            <a:r>
              <a:rPr lang="sk-SK" sz="1600" dirty="0"/>
              <a:t>. min. 5% z celkových oprávnených výdavkov</a:t>
            </a:r>
          </a:p>
          <a:p>
            <a:pPr lvl="0" algn="just"/>
            <a:r>
              <a:rPr lang="sk-SK" sz="1600" dirty="0"/>
              <a:t>súhlas zastupiteľstva so zabezpečením financovania neoprávnených výdavkov projektu predstavujúcich rozdiel medzi celkovými výdavkami projektu a celkovými oprávnenými výdavkami projektu (ak relevantné)</a:t>
            </a:r>
          </a:p>
          <a:p>
            <a:pPr marL="0" indent="0">
              <a:buNone/>
            </a:pP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66157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328592"/>
          </a:xfrm>
        </p:spPr>
        <p:txBody>
          <a:bodyPr/>
          <a:lstStyle/>
          <a:p>
            <a:pPr marL="0" indent="0" algn="just">
              <a:buNone/>
            </a:pPr>
            <a:endParaRPr lang="sk-SK" sz="1400" b="1" dirty="0" smtClean="0"/>
          </a:p>
          <a:p>
            <a:pPr marL="0" indent="0" algn="just">
              <a:buNone/>
            </a:pPr>
            <a:r>
              <a:rPr lang="sk-SK" sz="1400" b="1" dirty="0" smtClean="0"/>
              <a:t>V </a:t>
            </a:r>
            <a:r>
              <a:rPr lang="sk-SK" sz="1400" b="1" dirty="0"/>
              <a:t>prípade, ak obec bude znášať spolufinancovanie z úverových zdrojov, predloží nasledujúce dokumenty:</a:t>
            </a:r>
            <a:r>
              <a:rPr lang="sk-SK" sz="1400" dirty="0"/>
              <a:t> </a:t>
            </a:r>
          </a:p>
          <a:p>
            <a:pPr lvl="0" algn="just"/>
            <a:r>
              <a:rPr lang="sk-SK" sz="1600" dirty="0"/>
              <a:t>úradne overenú kópiu uznesenia zastupiteľstva, resp. výpis z uznesenia zastupiteľstva s nasledovným minimálnym obsahom:</a:t>
            </a:r>
          </a:p>
          <a:p>
            <a:pPr lvl="0" algn="just"/>
            <a:r>
              <a:rPr lang="sk-SK" sz="1600" dirty="0"/>
              <a:t>kód výzvy </a:t>
            </a:r>
          </a:p>
          <a:p>
            <a:pPr lvl="0" algn="just"/>
            <a:r>
              <a:rPr lang="sk-SK" sz="1600" dirty="0"/>
              <a:t>názov projektu</a:t>
            </a:r>
          </a:p>
          <a:p>
            <a:pPr lvl="0" algn="just"/>
            <a:r>
              <a:rPr lang="sk-SK" sz="1600" dirty="0"/>
              <a:t>súhlas zastupiteľstva s predložením </a:t>
            </a:r>
            <a:r>
              <a:rPr lang="sk-SK" sz="1600" dirty="0" err="1"/>
              <a:t>ŽoNFP</a:t>
            </a:r>
            <a:r>
              <a:rPr lang="sk-SK" sz="1600" dirty="0"/>
              <a:t> na SO, pričom ciele projektu sú v súlade s  platným programom rozvoja obce a platným územným plánom obce ( ak obec má povinnosť mať vypracovanú územnoplánovaciu dokumentáciu) </a:t>
            </a:r>
          </a:p>
          <a:p>
            <a:pPr lvl="0" algn="just"/>
            <a:r>
              <a:rPr lang="sk-SK" sz="1600" dirty="0"/>
              <a:t>súhlas zastupiteľstva so zabezpečením povinného spolufinancovania projektu </a:t>
            </a:r>
            <a:r>
              <a:rPr lang="sk-SK" sz="1600" dirty="0" err="1"/>
              <a:t>t.j</a:t>
            </a:r>
            <a:r>
              <a:rPr lang="sk-SK" sz="1600" dirty="0"/>
              <a:t>. min. 5% z celkových oprávnených výdavkov</a:t>
            </a:r>
          </a:p>
          <a:p>
            <a:r>
              <a:rPr lang="sk-SK" sz="1600" dirty="0"/>
              <a:t>súhlas zastupiteľstva so zabezpečením financovania neoprávnených výdavkov projektu predstavujúcich rozdiel medzi celkovými výdavkami projektu a celkovými oprávnenými výdavkami projektu (ak relevantné</a:t>
            </a:r>
            <a:r>
              <a:rPr lang="sk-SK" sz="1600" dirty="0" smtClean="0"/>
              <a:t>)</a:t>
            </a:r>
          </a:p>
          <a:p>
            <a:pPr marL="0" indent="0">
              <a:buNone/>
            </a:pPr>
            <a:endParaRPr lang="sk-SK" sz="1000" dirty="0"/>
          </a:p>
          <a:p>
            <a:pPr marL="0" indent="0" algn="just">
              <a:buNone/>
            </a:pPr>
            <a:r>
              <a:rPr lang="sk-SK" sz="1600" b="1" dirty="0" smtClean="0"/>
              <a:t>2. úverový </a:t>
            </a:r>
            <a:r>
              <a:rPr lang="sk-SK" sz="1600" b="1" dirty="0"/>
              <a:t>prísľub banky nie starší ako 3 mesiace </a:t>
            </a:r>
            <a:r>
              <a:rPr lang="sk-SK" sz="1600" dirty="0"/>
              <a:t>ku dňu predloženia </a:t>
            </a:r>
            <a:r>
              <a:rPr lang="sk-SK" sz="1600" dirty="0" err="1"/>
              <a:t>ŽoNFP</a:t>
            </a:r>
            <a:r>
              <a:rPr lang="sk-SK" sz="1600" dirty="0"/>
              <a:t> (žiadateľ vychádza zo záväzného formuláru, ktorý je súčasťou prílohy č. 1 výzvy „Formulár </a:t>
            </a:r>
            <a:r>
              <a:rPr lang="sk-SK" sz="1600" dirty="0" err="1"/>
              <a:t>ŽoNFP</a:t>
            </a:r>
            <a:r>
              <a:rPr lang="sk-SK" sz="1600" dirty="0"/>
              <a:t> s prílohami“ alebo úverový prísľub banky vydaný na jej vlastnom tlačive obsahujúci min. identifikáciu žiadateľa, výšku úveru, názov projektu) alebo </a:t>
            </a:r>
            <a:r>
              <a:rPr lang="sk-SK" sz="1600" b="1" dirty="0"/>
              <a:t>úverovú zmluvu s bankou </a:t>
            </a:r>
            <a:r>
              <a:rPr lang="sk-SK" sz="1600" dirty="0"/>
              <a:t>(vyžaduje sa originál alebo úradne overená kópiu dokumentov).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793185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b="1" u="sng" dirty="0" smtClean="0">
                <a:solidFill>
                  <a:srgbClr val="FF0000"/>
                </a:solidFill>
                <a:ea typeface="Times New Roman"/>
                <a:cs typeface="Times New Roman"/>
              </a:rPr>
              <a:t>Žiadatelia </a:t>
            </a:r>
            <a:r>
              <a:rPr lang="sk-SK" sz="1600" b="1" u="sng" dirty="0">
                <a:solidFill>
                  <a:srgbClr val="FF0000"/>
                </a:solidFill>
                <a:ea typeface="Times New Roman"/>
                <a:cs typeface="Times New Roman"/>
              </a:rPr>
              <a:t>z neziskového sektora:</a:t>
            </a:r>
            <a:endParaRPr lang="sk-SK" sz="20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ea typeface="Times New Roman"/>
                <a:cs typeface="Times New Roman"/>
              </a:rPr>
              <a:t>predkladajú v rámci tejto prílohy </a:t>
            </a:r>
            <a:r>
              <a:rPr lang="sk-SK" sz="1600" b="1" dirty="0">
                <a:ea typeface="Times New Roman"/>
                <a:cs typeface="Times New Roman"/>
              </a:rPr>
              <a:t>dokument preukazujúci zabezpečené finančné prostriedky minimálne vo výške 50% z výšky spolufinancovania projektu zo strany žiadateľa</a:t>
            </a:r>
            <a:r>
              <a:rPr lang="sk-SK" sz="1600" dirty="0">
                <a:ea typeface="Times New Roman"/>
                <a:cs typeface="Times New Roman"/>
              </a:rPr>
              <a:t>. Uvedeným dokumentom môže byť jeden alebo kombinácia nasledovných dokladov:</a:t>
            </a:r>
            <a:endParaRPr lang="sk-SK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b="1" dirty="0">
                <a:ea typeface="Times New Roman"/>
                <a:cs typeface="Times New Roman"/>
              </a:rPr>
              <a:t>Výpis z bankového účtu žiadateľa</a:t>
            </a:r>
            <a:r>
              <a:rPr lang="sk-SK" sz="1600" dirty="0">
                <a:ea typeface="Times New Roman"/>
                <a:cs typeface="Times New Roman"/>
              </a:rPr>
              <a:t> o disponibilnom zostatku na účte, </a:t>
            </a:r>
            <a:r>
              <a:rPr lang="sk-SK" sz="1600" b="1" dirty="0">
                <a:ea typeface="Times New Roman"/>
                <a:cs typeface="Times New Roman"/>
              </a:rPr>
              <a:t>nie starší ako 3 mesiace</a:t>
            </a:r>
            <a:r>
              <a:rPr lang="sk-SK" sz="1600" dirty="0">
                <a:ea typeface="Times New Roman"/>
                <a:cs typeface="Times New Roman"/>
              </a:rPr>
              <a:t> ku dňu predloženia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.</a:t>
            </a:r>
            <a:endParaRPr lang="sk-SK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b="1" dirty="0">
                <a:ea typeface="Times New Roman"/>
                <a:cs typeface="Times New Roman"/>
              </a:rPr>
              <a:t>Potvrdenie komerčnej banky</a:t>
            </a:r>
            <a:r>
              <a:rPr lang="sk-SK" sz="1600" dirty="0">
                <a:ea typeface="Times New Roman"/>
                <a:cs typeface="Times New Roman"/>
              </a:rPr>
              <a:t> o tom, že žiadateľ disponuje požadovanou výškou finančných prostriedkov, </a:t>
            </a:r>
            <a:r>
              <a:rPr lang="sk-SK" sz="1600" b="1" dirty="0">
                <a:ea typeface="Times New Roman"/>
                <a:cs typeface="Times New Roman"/>
              </a:rPr>
              <a:t>nie staršie ako 3 mesiace</a:t>
            </a:r>
            <a:r>
              <a:rPr lang="sk-SK" sz="1600" dirty="0">
                <a:ea typeface="Times New Roman"/>
                <a:cs typeface="Times New Roman"/>
              </a:rPr>
              <a:t> ku dňu predloženia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.</a:t>
            </a:r>
            <a:endParaRPr lang="sk-SK" sz="20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b="1" dirty="0">
                <a:ea typeface="Times New Roman"/>
                <a:cs typeface="Times New Roman"/>
              </a:rPr>
              <a:t>Úverový prísľub banky</a:t>
            </a:r>
            <a:r>
              <a:rPr lang="sk-SK" sz="1600" dirty="0">
                <a:ea typeface="Times New Roman"/>
                <a:cs typeface="Times New Roman"/>
              </a:rPr>
              <a:t>, </a:t>
            </a:r>
            <a:r>
              <a:rPr lang="sk-SK" sz="1600" b="1" dirty="0">
                <a:ea typeface="Times New Roman"/>
                <a:cs typeface="Times New Roman"/>
              </a:rPr>
              <a:t>nie starší ako 3 mesiace</a:t>
            </a:r>
            <a:r>
              <a:rPr lang="sk-SK" sz="1600" dirty="0">
                <a:ea typeface="Times New Roman"/>
                <a:cs typeface="Times New Roman"/>
              </a:rPr>
              <a:t> ku dňu predloženia </a:t>
            </a:r>
            <a:r>
              <a:rPr lang="sk-SK" sz="1600" dirty="0" err="1">
                <a:ea typeface="Times New Roman"/>
                <a:cs typeface="Times New Roman"/>
              </a:rPr>
              <a:t>ŽoNFP</a:t>
            </a:r>
            <a:r>
              <a:rPr lang="sk-SK" sz="1600" dirty="0">
                <a:ea typeface="Times New Roman"/>
                <a:cs typeface="Times New Roman"/>
              </a:rPr>
              <a:t> (ak nie je na </a:t>
            </a:r>
            <a:r>
              <a:rPr lang="sk-SK" sz="1600" dirty="0"/>
              <a:t>vydanom úverovom prísľube doba platnosti), resp. s dobou platnosti uvedenou na úverovom prísľube, ktorá nesmie byť kratšia ako 3 mesiace odo dňa predloženia </a:t>
            </a:r>
            <a:r>
              <a:rPr lang="sk-SK" sz="1600" dirty="0" err="1"/>
              <a:t>ŽoNFP</a:t>
            </a:r>
            <a:r>
              <a:rPr lang="sk-SK" sz="1600" dirty="0"/>
              <a:t> na SO, z ktorého bude zrejmý prísľub banky spolufinancovať projekt zadefinovaný v </a:t>
            </a:r>
            <a:r>
              <a:rPr lang="sk-SK" sz="1600" dirty="0" err="1"/>
              <a:t>ŽoNFP</a:t>
            </a:r>
            <a:r>
              <a:rPr lang="sk-SK" sz="1600" dirty="0"/>
              <a:t> minimálne vo výške 50 % sumy spolufinancovania zo strany žiadateľa).</a:t>
            </a:r>
          </a:p>
          <a:p>
            <a:r>
              <a:rPr lang="sk-SK" sz="1600" dirty="0">
                <a:ea typeface="Times New Roman"/>
                <a:cs typeface="Times New Roman"/>
              </a:rPr>
              <a:t>alebo </a:t>
            </a:r>
            <a:r>
              <a:rPr lang="sk-SK" sz="1600" b="1" dirty="0">
                <a:ea typeface="Times New Roman"/>
                <a:cs typeface="Times New Roman"/>
              </a:rPr>
              <a:t>úverovú zmluvu s bankou</a:t>
            </a:r>
            <a:r>
              <a:rPr lang="sk-SK" sz="1600" dirty="0">
                <a:ea typeface="Times New Roman"/>
                <a:cs typeface="Times New Roman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400" dirty="0"/>
          </a:p>
          <a:p>
            <a:pPr marL="0" indent="0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4392567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sk-SK" sz="1400" dirty="0"/>
          </a:p>
          <a:p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6 </a:t>
            </a:r>
            <a:r>
              <a:rPr lang="sk-SK" sz="1600" b="1" dirty="0" err="1"/>
              <a:t>ŽoNFP</a:t>
            </a:r>
            <a:r>
              <a:rPr lang="sk-SK" sz="1600" b="1" dirty="0"/>
              <a:t>: Uznesenie (výpis z uznesenia) zastupiteľstva o schválení programu rozvoja obce a príslušnej územnoplánovacej </a:t>
            </a:r>
            <a:r>
              <a:rPr lang="sk-SK" sz="1600" b="1" dirty="0" smtClean="0"/>
              <a:t>dokumentácie </a:t>
            </a:r>
            <a:r>
              <a:rPr lang="sk-SK" sz="1600" b="1" dirty="0" smtClean="0">
                <a:solidFill>
                  <a:srgbClr val="FF0000"/>
                </a:solidFill>
              </a:rPr>
              <a:t>(Príloha č. 8 </a:t>
            </a:r>
            <a:r>
              <a:rPr lang="sk-SK" sz="1600" b="1" dirty="0" err="1" smtClean="0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dirty="0"/>
              <a:t>Subjekt územnej správy je povinný </a:t>
            </a:r>
            <a:r>
              <a:rPr lang="sk-SK" sz="1600" dirty="0" smtClean="0"/>
              <a:t>predložiť </a:t>
            </a:r>
            <a:r>
              <a:rPr lang="sk-SK" sz="1600" dirty="0"/>
              <a:t>originál alebo overenú kópiu uznesenia zastupiteľstva (výpis z uznesenia) o schválení programu rozvoja obce a príslušnej územnoplánovacej dokumentácie vrátane ich prípadných </a:t>
            </a:r>
            <a:r>
              <a:rPr lang="sk-SK" sz="1600" dirty="0" smtClean="0"/>
              <a:t>dodatkov</a:t>
            </a: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</a:rPr>
              <a:t>Irelevantné pre neziskový sektor</a:t>
            </a:r>
          </a:p>
          <a:p>
            <a:pPr marL="0" indent="0" algn="just">
              <a:buNone/>
            </a:pPr>
            <a:endParaRPr lang="sk-SK" sz="1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7 </a:t>
            </a:r>
            <a:r>
              <a:rPr lang="sk-SK" sz="1600" b="1" dirty="0" err="1"/>
              <a:t>ŽoNFP</a:t>
            </a:r>
            <a:r>
              <a:rPr lang="sk-SK" sz="1600" b="1" dirty="0"/>
              <a:t>: Výpis z registra </a:t>
            </a:r>
            <a:r>
              <a:rPr lang="sk-SK" sz="1600" b="1" dirty="0" smtClean="0"/>
              <a:t>trestov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9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endParaRPr lang="sk-SK" sz="800" dirty="0"/>
          </a:p>
          <a:p>
            <a:pPr marL="0" indent="0" algn="just">
              <a:buNone/>
            </a:pPr>
            <a:r>
              <a:rPr lang="sk-SK" sz="1600" dirty="0"/>
              <a:t>Žiadateľ je  povinný </a:t>
            </a:r>
            <a:r>
              <a:rPr lang="sk-SK" sz="1600" dirty="0" smtClean="0"/>
              <a:t>predložiť  </a:t>
            </a:r>
            <a:r>
              <a:rPr lang="sk-SK" sz="1600" dirty="0"/>
              <a:t>ako prílohu </a:t>
            </a:r>
            <a:r>
              <a:rPr lang="sk-SK" sz="1600" dirty="0" err="1"/>
              <a:t>ŽoNFP</a:t>
            </a:r>
            <a:r>
              <a:rPr lang="sk-SK" sz="1600" dirty="0"/>
              <a:t> výpis z registra trestov štatutárneho </a:t>
            </a:r>
            <a:r>
              <a:rPr lang="sk-SK" sz="1600" dirty="0" smtClean="0"/>
              <a:t>orgánu </a:t>
            </a:r>
            <a:r>
              <a:rPr lang="sk-SK" sz="1600" b="1" dirty="0" smtClean="0"/>
              <a:t>(fyzická osoba) </a:t>
            </a:r>
            <a:r>
              <a:rPr lang="sk-SK" sz="1600" dirty="0"/>
              <a:t>resp. aj ním splnomocnenej osoby (ak relevantné). Výpis z registra trestov </a:t>
            </a:r>
            <a:r>
              <a:rPr lang="sk-SK" sz="1600" b="1" dirty="0"/>
              <a:t>nesmie byť starší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. 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lvl="0" indent="0" algn="just">
              <a:buNone/>
            </a:pPr>
            <a:r>
              <a:rPr lang="sk-SK" sz="1600" b="1" dirty="0">
                <a:solidFill>
                  <a:srgbClr val="FF0000"/>
                </a:solidFill>
              </a:rPr>
              <a:t>(2) </a:t>
            </a:r>
            <a:r>
              <a:rPr lang="sk-SK" sz="1600" dirty="0">
                <a:solidFill>
                  <a:prstClr val="black"/>
                </a:solidFill>
              </a:rPr>
              <a:t>Žiadateľ je  povinný predložiť  ako prílohu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</a:t>
            </a:r>
            <a:r>
              <a:rPr lang="sk-SK" sz="1600" b="1" dirty="0">
                <a:solidFill>
                  <a:prstClr val="black"/>
                </a:solidFill>
              </a:rPr>
              <a:t>výpis z registra trestov </a:t>
            </a:r>
            <a:r>
              <a:rPr lang="sk-SK" sz="1600" b="1" u="sng" dirty="0">
                <a:solidFill>
                  <a:prstClr val="black"/>
                </a:solidFill>
              </a:rPr>
              <a:t>(právnické osoby</a:t>
            </a:r>
            <a:r>
              <a:rPr lang="sk-SK" sz="1600" b="1" dirty="0">
                <a:solidFill>
                  <a:prstClr val="black"/>
                </a:solidFill>
              </a:rPr>
              <a:t>)</a:t>
            </a:r>
            <a:r>
              <a:rPr lang="sk-SK" sz="1600" dirty="0">
                <a:solidFill>
                  <a:prstClr val="black"/>
                </a:solidFill>
              </a:rPr>
              <a:t>. Výpis z registra trestov </a:t>
            </a:r>
            <a:r>
              <a:rPr lang="sk-SK" sz="1600" b="1" dirty="0">
                <a:solidFill>
                  <a:prstClr val="black"/>
                </a:solidFill>
              </a:rPr>
              <a:t>nesmie byť starší ako 3 mesiace</a:t>
            </a:r>
            <a:r>
              <a:rPr lang="sk-SK" sz="1600" dirty="0">
                <a:solidFill>
                  <a:prstClr val="black"/>
                </a:solidFill>
              </a:rPr>
              <a:t> ku dňu predloženia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endParaRPr lang="sk-SK" sz="16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1600" b="1" dirty="0">
                <a:solidFill>
                  <a:srgbClr val="FF0000"/>
                </a:solidFill>
              </a:rPr>
              <a:t>relevantné pre neziskový sektor</a:t>
            </a:r>
          </a:p>
          <a:p>
            <a:pPr marL="0" indent="0">
              <a:buNone/>
            </a:pPr>
            <a:endParaRPr lang="sk-SK" sz="1400" dirty="0" smtClean="0"/>
          </a:p>
          <a:p>
            <a:pPr marL="0" indent="0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702523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8 </a:t>
            </a:r>
            <a:r>
              <a:rPr lang="sk-SK" sz="1600" b="1" dirty="0" err="1"/>
              <a:t>ŽoNFP</a:t>
            </a:r>
            <a:r>
              <a:rPr lang="sk-SK" sz="1600" b="1" dirty="0"/>
              <a:t>: Špecifikácia oprávnených výdavkov a spôsob ich </a:t>
            </a:r>
            <a:r>
              <a:rPr lang="sk-SK" sz="1600" b="1" dirty="0" smtClean="0"/>
              <a:t>stanovenia </a:t>
            </a:r>
            <a:r>
              <a:rPr lang="sk-SK" sz="1600" b="1" dirty="0" smtClean="0">
                <a:solidFill>
                  <a:srgbClr val="FF0000"/>
                </a:solidFill>
              </a:rPr>
              <a:t>(Príloha </a:t>
            </a:r>
            <a:r>
              <a:rPr lang="sk-SK" sz="1600" b="1" dirty="0">
                <a:solidFill>
                  <a:srgbClr val="FF0000"/>
                </a:solidFill>
              </a:rPr>
              <a:t>č. </a:t>
            </a:r>
            <a:r>
              <a:rPr lang="sk-SK" sz="1600" b="1" dirty="0" smtClean="0">
                <a:solidFill>
                  <a:srgbClr val="FF0000"/>
                </a:solidFill>
              </a:rPr>
              <a:t>10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r>
              <a:rPr lang="sk-SK" sz="1600" b="1" dirty="0" smtClean="0"/>
              <a:t> </a:t>
            </a:r>
          </a:p>
          <a:p>
            <a:pPr marL="0" indent="0" algn="just">
              <a:buNone/>
            </a:pPr>
            <a:r>
              <a:rPr lang="sk-SK" sz="1600" dirty="0"/>
              <a:t>Výdavky projektu musia byť preukázateľne oprávnené na financovanie z OP ĽZ. Žiadateľ je povinný preukázať, že výdavky projektu sú oprávnené na financovanie z OP ĽZ, a teda sú v súlade so všeobecnými a  špecifickými  podmienkami  oprávnenosti,  ktoré  sú  podrobne uvedené v dokumente </a:t>
            </a:r>
            <a:r>
              <a:rPr lang="sk-SK" sz="1600" b="1" i="1" dirty="0"/>
              <a:t>Príručka k oprávnenosti výdavkov Sprostredkovateľského orgánu pre Operačný program Ľudské zdroje pre prioritné osi 6</a:t>
            </a:r>
            <a:r>
              <a:rPr lang="sk-SK" sz="1600" dirty="0"/>
              <a:t>, ako aj v súlade s podmienkami uvedenými v prílohe č. 6 výzvy - Zoznam skupín oprávnených výdavkov, stanovené hodnoty </a:t>
            </a:r>
            <a:r>
              <a:rPr lang="sk-SK" sz="1600" dirty="0" err="1"/>
              <a:t>benchmarkov</a:t>
            </a:r>
            <a:r>
              <a:rPr lang="sk-SK" sz="1600" dirty="0"/>
              <a:t> a finančných limitov. 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9 </a:t>
            </a:r>
            <a:r>
              <a:rPr lang="sk-SK" sz="1600" b="1" dirty="0" err="1"/>
              <a:t>ŽoNFP</a:t>
            </a:r>
            <a:r>
              <a:rPr lang="sk-SK" sz="1600" b="1" dirty="0"/>
              <a:t>: Projektová dokumentácia stavby vrátane </a:t>
            </a:r>
            <a:r>
              <a:rPr lang="sk-SK" sz="1600" b="1" dirty="0" err="1"/>
              <a:t>položkového</a:t>
            </a:r>
            <a:r>
              <a:rPr lang="sk-SK" sz="1600" b="1" dirty="0"/>
              <a:t> rozpočtu </a:t>
            </a:r>
            <a:r>
              <a:rPr lang="sk-SK" sz="1600" b="1" dirty="0" smtClean="0"/>
              <a:t>stavby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11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/>
              <a:t>Žiadateľ predkladá ako povinnú prílohu projektovú dokumentáciu stavby vypracovanú odborne spôsobilou osobou (vrátane </a:t>
            </a:r>
            <a:r>
              <a:rPr lang="sk-SK" sz="1600" dirty="0" err="1"/>
              <a:t>položkového</a:t>
            </a:r>
            <a:r>
              <a:rPr lang="sk-SK" sz="1600" dirty="0"/>
              <a:t> rozpočtu stavby) schválenú v stavebnom konaní (1 originál s pečiatkou stavebného úradu a 2 kópie). </a:t>
            </a:r>
          </a:p>
          <a:p>
            <a:pPr marL="0" indent="0" algn="just">
              <a:buNone/>
            </a:pPr>
            <a:r>
              <a:rPr lang="sk-SK" sz="1600" b="1" dirty="0" err="1"/>
              <a:t>Položkový</a:t>
            </a:r>
            <a:r>
              <a:rPr lang="sk-SK" sz="1600" b="1" dirty="0"/>
              <a:t> rozpočet stavby musí byť vypracovaný a podpísaný odborne spôsobilou osobou a označený jej odtlačkom pečiatky.</a:t>
            </a:r>
            <a:endParaRPr lang="sk-SK" sz="16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499276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10 </a:t>
            </a:r>
            <a:r>
              <a:rPr lang="sk-SK" sz="1600" b="1" dirty="0" err="1"/>
              <a:t>ŽoNFP</a:t>
            </a:r>
            <a:r>
              <a:rPr lang="sk-SK" sz="1600" b="1" dirty="0"/>
              <a:t>: Povolenie na realizáciu projektu vydané príslušným povoľovacím orgánom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12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dirty="0"/>
              <a:t>Žiadateľ v rámci tejto prílohy predkladá:</a:t>
            </a:r>
          </a:p>
          <a:p>
            <a:pPr lvl="0" algn="just">
              <a:buFontTx/>
              <a:buChar char="-"/>
            </a:pPr>
            <a:r>
              <a:rPr lang="sk-SK" sz="1600" dirty="0" smtClean="0"/>
              <a:t>právoplatné </a:t>
            </a:r>
            <a:r>
              <a:rPr lang="sk-SK" sz="1600" dirty="0"/>
              <a:t>stavebné povolenie, ktoré musí byť platné (</a:t>
            </a:r>
            <a:r>
              <a:rPr lang="sk-SK" sz="1600" dirty="0" err="1"/>
              <a:t>t.j</a:t>
            </a:r>
            <a:r>
              <a:rPr lang="sk-SK" sz="1600" dirty="0"/>
              <a:t>. neuplynula doba jeho právoplatnosti)  a prípadne iný relevantný doklad podľa príslušného právneho predpisu, ktorý je vyžadovaný na realizáciu konkrétnej stavby</a:t>
            </a:r>
            <a:r>
              <a:rPr lang="sk-SK" sz="1600" dirty="0" smtClean="0"/>
              <a:t>;</a:t>
            </a:r>
            <a:endParaRPr lang="sk-SK" sz="1600" dirty="0"/>
          </a:p>
          <a:p>
            <a:pPr lvl="0" algn="just">
              <a:buFontTx/>
              <a:buChar char="-"/>
            </a:pPr>
            <a:r>
              <a:rPr lang="sk-SK" sz="1600" dirty="0" smtClean="0"/>
              <a:t>v </a:t>
            </a:r>
            <a:r>
              <a:rPr lang="sk-SK" sz="1600" dirty="0"/>
              <a:t>prípade realizácie drobnej stavby je potrebné predložiť oznámenie stavebného úradu k ohláseniu uskutočnenia stavieb, stavebných úprav a udržiavacích prác podľa § 55 ods. 2 stavebného zákona, resp. iný relevantný doklad podľa príslušného právneho predpisu, ktorý je vyžadovaný na realizáciu konkrétnej stavby</a:t>
            </a:r>
            <a:r>
              <a:rPr lang="sk-SK" sz="1600" dirty="0" smtClean="0"/>
              <a:t>. </a:t>
            </a:r>
          </a:p>
          <a:p>
            <a:pPr lvl="0" algn="just">
              <a:buFontTx/>
              <a:buChar char="-"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11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 príslušného inšpektorátu </a:t>
            </a:r>
            <a:r>
              <a:rPr lang="sk-SK" sz="1600" b="1" dirty="0" smtClean="0"/>
              <a:t>práce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13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lvl="0" indent="0" algn="just">
              <a:buNone/>
            </a:pPr>
            <a:endParaRPr lang="sk-SK" sz="1600" b="1" dirty="0" smtClean="0"/>
          </a:p>
          <a:p>
            <a:pPr marL="0" lvl="0" indent="0" algn="just">
              <a:buNone/>
            </a:pPr>
            <a:r>
              <a:rPr lang="sk-SK" sz="1600" dirty="0"/>
              <a:t>V rámci tejto prílohy žiadateľ predkladá </a:t>
            </a:r>
            <a:r>
              <a:rPr lang="sk-SK" sz="1600" dirty="0" smtClean="0"/>
              <a:t>potvrdenie </a:t>
            </a:r>
            <a:r>
              <a:rPr lang="sk-SK" sz="1600" dirty="0"/>
              <a:t>miestne príslušného inšpektorátu práce o tom, že žiadateľ neporušil zákaz nelegálnej práce a nelegálneho zamestnávania podľa osobitného predpisu za obdobie </a:t>
            </a:r>
            <a:r>
              <a:rPr lang="sk-SK" sz="1600" b="1" dirty="0"/>
              <a:t>piatich rokov </a:t>
            </a:r>
            <a:r>
              <a:rPr lang="sk-SK" sz="1600" dirty="0"/>
              <a:t>predchádzajúcich predloženiu </a:t>
            </a:r>
            <a:r>
              <a:rPr lang="sk-SK" sz="1600" dirty="0" err="1"/>
              <a:t>ŽoNFP</a:t>
            </a:r>
            <a:r>
              <a:rPr lang="sk-SK" sz="1600" dirty="0"/>
              <a:t>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.</a:t>
            </a:r>
            <a:endParaRPr lang="sk-SK" sz="1600" dirty="0" smtClean="0"/>
          </a:p>
          <a:p>
            <a:pPr marL="0" lvl="0" indent="0">
              <a:buNone/>
            </a:pPr>
            <a:endParaRPr lang="sk-SK" sz="1600" dirty="0"/>
          </a:p>
          <a:p>
            <a:pPr marL="0" lv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0403584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12 </a:t>
            </a:r>
            <a:r>
              <a:rPr lang="sk-SK" sz="1600" b="1" dirty="0" err="1"/>
              <a:t>ŽoNFP</a:t>
            </a:r>
            <a:r>
              <a:rPr lang="sk-SK" sz="1600" b="1" dirty="0"/>
              <a:t>: List vlastníctva, prípadne iný doklad oprávňujúci žiadateľa užívať nehnuteľnosť po dobu realizácie projektu a minimálne 5 rokov po ukončení realizácie projektu a realizovať na nej stavbu</a:t>
            </a:r>
            <a:r>
              <a:rPr lang="sk-SK" sz="1600" dirty="0"/>
              <a:t>  (napr. nájomná zmluva, zmluva o vecnom bremene, zmluva o budúcej kúpnej zmluve  a pod. v zmysle § 139 ods. 1 zákona č. 50/1976 Zb. Stavebný zákon</a:t>
            </a:r>
            <a:r>
              <a:rPr lang="sk-SK" sz="1600" dirty="0" smtClean="0"/>
              <a:t>)</a:t>
            </a:r>
          </a:p>
          <a:p>
            <a:pPr marL="0" indent="0" algn="just">
              <a:buNone/>
            </a:pP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14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dirty="0"/>
          </a:p>
          <a:p>
            <a:pPr algn="just"/>
            <a:r>
              <a:rPr lang="sk-SK" sz="1600" u="sng" dirty="0" smtClean="0"/>
              <a:t>Výpis z list </a:t>
            </a:r>
            <a:r>
              <a:rPr lang="sk-SK" sz="1600" u="sng" dirty="0"/>
              <a:t>vlastníctva </a:t>
            </a:r>
            <a:r>
              <a:rPr lang="sk-SK" sz="1600" b="1" dirty="0"/>
              <a:t>nie je starší ako 3 mesiace</a:t>
            </a:r>
            <a:r>
              <a:rPr lang="sk-SK" sz="1600" dirty="0"/>
              <a:t>, prípadne iný doklad oprávňujúci žiadateľa užívať nehnuteľnosť po dobu realizácie projektu a minimálne 5 rokov po ukončení realizácie projektu a realizovať na nej stavbu (napr. nájomná zmluva, zmluva o vecnom bremene, zmluva o budúcej kúpnej zmluve a pod. v zmysle § 139 ods. 1 zákona č. 50/1976 Zb. Stavebný zákon).</a:t>
            </a:r>
          </a:p>
          <a:p>
            <a:pPr algn="just"/>
            <a:r>
              <a:rPr lang="sk-SK" sz="1600" u="sng" dirty="0" smtClean="0"/>
              <a:t>Kópia z katastrálnej mapy</a:t>
            </a:r>
            <a:r>
              <a:rPr lang="sk-SK" sz="1600" dirty="0" smtClean="0"/>
              <a:t>, </a:t>
            </a:r>
            <a:r>
              <a:rPr lang="sk-SK" sz="1600" dirty="0"/>
              <a:t>s vyznačením nehnuteľností, ktoré budú predmetom realizácie projektu, použiteľnú na právne úkony a ku dňu podania žiadosti o NFP </a:t>
            </a:r>
            <a:r>
              <a:rPr lang="sk-SK" sz="1600" b="1" dirty="0"/>
              <a:t>nie je staršia ako 3 mesiace</a:t>
            </a:r>
            <a:r>
              <a:rPr lang="sk-SK" sz="1600" dirty="0" smtClean="0"/>
              <a:t>.</a:t>
            </a:r>
          </a:p>
          <a:p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86388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- Príloha 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nebyť dlžníkom na daniach</a:t>
            </a:r>
          </a:p>
          <a:p>
            <a:pPr marL="368046" indent="-285750" algn="just" fontAlgn="auto">
              <a:spcAft>
                <a:spcPts val="0"/>
              </a:spcAft>
              <a:defRPr/>
            </a:pPr>
            <a:r>
              <a:rPr lang="sk-SK" sz="1600" b="1" dirty="0" smtClean="0"/>
              <a:t>Potvrdenie miestne príslušného správcu, </a:t>
            </a:r>
            <a:r>
              <a:rPr lang="sk-SK" sz="1600" dirty="0" smtClean="0"/>
              <a:t>že žiadateľ nie je dlžníkom na daniach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č. 1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miestneho daňového úradu </a:t>
            </a:r>
            <a:r>
              <a:rPr lang="sk-SK" sz="1600" i="1" dirty="0" smtClean="0">
                <a:solidFill>
                  <a:srgbClr val="FF0000"/>
                </a:solidFill>
              </a:rPr>
              <a:t>(1)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2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miestneho daňového úradu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nebyť dlžníkom poistného na zdravotnom poistení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1600" dirty="0"/>
              <a:t>    </a:t>
            </a:r>
            <a:r>
              <a:rPr lang="sk-SK" sz="1600" b="1" dirty="0"/>
              <a:t>Potvrdenie každej zdravotnej poisťovne</a:t>
            </a:r>
            <a:r>
              <a:rPr lang="sk-SK" sz="1600" dirty="0"/>
              <a:t>, že žiadateľ nie je dlžníkom na   </a:t>
            </a:r>
            <a:r>
              <a:rPr lang="sk-SK" sz="1600" dirty="0" smtClean="0"/>
              <a:t>zdravotnom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2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Potvrdenia 3 zdravotných poisťovní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3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Potvrdenia 3 zdravotných poisťovní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4251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nebyť dlžníkom na sociálnom poistení </a:t>
            </a:r>
          </a:p>
          <a:p>
            <a:pPr marL="425196" algn="just" fontAlgn="auto">
              <a:spcAft>
                <a:spcPts val="0"/>
              </a:spcAft>
              <a:defRPr/>
            </a:pPr>
            <a:r>
              <a:rPr lang="sk-SK" sz="1600" b="1" dirty="0"/>
              <a:t>     Potvrdenie Sociálnej poisťovne</a:t>
            </a:r>
            <a:r>
              <a:rPr lang="sk-SK" sz="1600" dirty="0"/>
              <a:t>, že žiadateľ nie je dlžníkom na sociálnom </a:t>
            </a:r>
            <a:r>
              <a:rPr lang="sk-SK" sz="1600" dirty="0" smtClean="0"/>
              <a:t>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3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Sociálnej </a:t>
            </a:r>
            <a:r>
              <a:rPr lang="sk-SK" sz="1600" i="1" dirty="0" smtClean="0">
                <a:solidFill>
                  <a:srgbClr val="0070C0"/>
                </a:solidFill>
              </a:rPr>
              <a:t>poisťovne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4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Potvrdenie Sociálnej poisťovne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i="1" dirty="0" smtClean="0">
                <a:solidFill>
                  <a:srgbClr val="0070C0"/>
                </a:solidFill>
              </a:rPr>
              <a:t> </a:t>
            </a:r>
            <a:endParaRPr lang="sk-SK" sz="1600" i="1" dirty="0">
              <a:solidFill>
                <a:srgbClr val="0070C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536" y="20465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13 </a:t>
            </a:r>
            <a:r>
              <a:rPr lang="sk-SK" sz="1600" b="1" dirty="0" err="1"/>
              <a:t>ŽoNFP</a:t>
            </a:r>
            <a:r>
              <a:rPr lang="sk-SK" sz="1600" b="1" dirty="0"/>
              <a:t>:</a:t>
            </a:r>
            <a:r>
              <a:rPr lang="sk-SK" sz="1600" dirty="0"/>
              <a:t> </a:t>
            </a:r>
            <a:r>
              <a:rPr lang="sk-SK" sz="1600" b="1" dirty="0"/>
              <a:t>Doklad o vzniku a právnej forme </a:t>
            </a:r>
            <a:r>
              <a:rPr lang="sk-SK" sz="1600" b="1" dirty="0" smtClean="0"/>
              <a:t>zariadenia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15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r>
              <a:rPr lang="sk-SK" sz="1600" b="1" dirty="0"/>
              <a:t>V prípade existujúcich komunitných centier (typ aktivity A):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b="1" dirty="0"/>
              <a:t>Výpis z registra poskytovateľov sociálnych služieb</a:t>
            </a:r>
            <a:r>
              <a:rPr lang="sk-SK" sz="1600" dirty="0"/>
              <a:t> v zmysle zákona o sociálnych službách vedený príslušným vyšším územným celkom resp. platné </a:t>
            </a:r>
            <a:r>
              <a:rPr lang="sk-SK" sz="1600" b="1" dirty="0"/>
              <a:t>rozhodnutie o udelení akreditácie</a:t>
            </a:r>
            <a:r>
              <a:rPr lang="sk-SK" sz="1600" dirty="0"/>
              <a:t> Ministerstvom práce, sociálnych vecí a rodiny SR na sociálne služby poskytované v komunitnom centre </a:t>
            </a:r>
            <a:r>
              <a:rPr lang="sk-SK" sz="1600" b="1" dirty="0"/>
              <a:t>nie starší ako jeden mesiac ku dňu predloženia </a:t>
            </a:r>
            <a:r>
              <a:rPr lang="sk-SK" sz="1600" b="1" dirty="0" err="1"/>
              <a:t>ŽoNFP</a:t>
            </a:r>
            <a:r>
              <a:rPr lang="sk-SK" sz="1600" dirty="0"/>
              <a:t> Zákon č. 448/2008 Z. z. o sociálnych službách a o zmene a doplnení zákona č. 455/1991 Zb. o živnostenskom podnikaní (živnostenský zákon) v znení neskorších predpisov</a:t>
            </a:r>
          </a:p>
          <a:p>
            <a:pPr marL="0" indent="0">
              <a:buNone/>
            </a:pPr>
            <a:r>
              <a:rPr lang="sk-SK" sz="1600" b="1" dirty="0"/>
              <a:t>V prípade novovytvorených komunitných centier (typ aktivít B a C</a:t>
            </a:r>
            <a:r>
              <a:rPr lang="sk-SK" sz="1600" b="1" dirty="0" smtClean="0"/>
              <a:t>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Žiadateľ predloží v rámci tejto prílohy </a:t>
            </a:r>
            <a:r>
              <a:rPr lang="sk-SK" sz="1600" b="1" dirty="0"/>
              <a:t>Čestné vyhlásenie</a:t>
            </a:r>
            <a:r>
              <a:rPr lang="sk-SK" sz="1600" dirty="0"/>
              <a:t>, že najneskôr v rámci predloženia </a:t>
            </a:r>
            <a:r>
              <a:rPr lang="sk-SK" sz="1600" b="1" dirty="0"/>
              <a:t>záverečnej monitorovacej správy </a:t>
            </a:r>
            <a:r>
              <a:rPr lang="sk-SK" sz="1600" dirty="0"/>
              <a:t>projektu doručí na </a:t>
            </a:r>
            <a:r>
              <a:rPr lang="sk-SK" sz="1600" dirty="0" smtClean="0"/>
              <a:t>SO pre OPĽZ aktuálny </a:t>
            </a:r>
            <a:r>
              <a:rPr lang="sk-SK" sz="1600" b="1" dirty="0"/>
              <a:t>Výpis z registra poskytovateľov sociálnych služieb </a:t>
            </a:r>
            <a:r>
              <a:rPr lang="sk-SK" sz="1600" dirty="0"/>
              <a:t>v zmysle zákona o sociálnych službách vedený príslušným vyšším územným celkom resp. platné rozhodnutie o udelení akreditácie Ministerstvom práce, sociálnych vecí a rodiny SR, z ktorého bude zrejmé, že ide</a:t>
            </a:r>
            <a:r>
              <a:rPr lang="sk-SK" sz="1600" b="1" dirty="0"/>
              <a:t> o poskytovanie sociálnej služby v komunitnom centre </a:t>
            </a:r>
            <a:r>
              <a:rPr lang="sk-SK" sz="1600" dirty="0"/>
              <a:t>na neurčitý čas, resp. minimálne do uplynutia doby udržateľnosti projektu, pričom druh a miesto poskytovania sociálnej služby je v súlade s výstupmi projektu. </a:t>
            </a:r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322932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14 </a:t>
            </a:r>
            <a:r>
              <a:rPr lang="sk-SK" sz="1600" b="1" dirty="0" err="1"/>
              <a:t>ŽoNFP</a:t>
            </a:r>
            <a:r>
              <a:rPr lang="sk-SK" sz="1600" b="1" dirty="0"/>
              <a:t>: Doklad preukazujúci súlad projektu s Komunitným plánom sociálnych služieb </a:t>
            </a:r>
            <a:r>
              <a:rPr lang="sk-SK" sz="1600" b="1" dirty="0" smtClean="0"/>
              <a:t>obce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16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Žiadateľ </a:t>
            </a:r>
            <a:r>
              <a:rPr lang="sk-SK" sz="1600" dirty="0"/>
              <a:t>doloží v rámci prílohy:</a:t>
            </a:r>
          </a:p>
          <a:p>
            <a:pPr lvl="0" algn="just">
              <a:buFontTx/>
              <a:buChar char="-"/>
            </a:pPr>
            <a:r>
              <a:rPr lang="sk-SK" sz="1600" dirty="0" smtClean="0"/>
              <a:t>platný </a:t>
            </a:r>
            <a:r>
              <a:rPr lang="sk-SK" sz="1600" dirty="0"/>
              <a:t>Komunitný plán sociálnych služieb obce</a:t>
            </a:r>
            <a:r>
              <a:rPr lang="sk-SK" sz="1600" dirty="0" smtClean="0"/>
              <a:t>;</a:t>
            </a:r>
          </a:p>
          <a:p>
            <a:pPr lvl="0" algn="just">
              <a:buFontTx/>
              <a:buChar char="-"/>
            </a:pPr>
            <a:r>
              <a:rPr lang="sk-SK" sz="1600" dirty="0" smtClean="0"/>
              <a:t>uznesenie </a:t>
            </a:r>
            <a:r>
              <a:rPr lang="sk-SK" sz="1600" dirty="0"/>
              <a:t>zastupiteľstva, ktorým bol schválený Komunitný plán sociálnych služieb </a:t>
            </a:r>
            <a:r>
              <a:rPr lang="sk-SK" sz="1600" dirty="0" smtClean="0"/>
              <a:t>obce</a:t>
            </a:r>
          </a:p>
          <a:p>
            <a:pPr lvl="0" algn="just">
              <a:buFontTx/>
              <a:buChar char="-"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15 </a:t>
            </a:r>
            <a:r>
              <a:rPr lang="sk-SK" sz="1600" b="1" dirty="0" err="1"/>
              <a:t>ŽoNFP</a:t>
            </a:r>
            <a:r>
              <a:rPr lang="sk-SK" sz="1600" b="1" dirty="0"/>
              <a:t>: Vyjadrenie príslušného orgánu z procesu posudzovania vplyvov na životné </a:t>
            </a:r>
            <a:r>
              <a:rPr lang="sk-SK" sz="1600" b="1" dirty="0" smtClean="0"/>
              <a:t>prostredie </a:t>
            </a:r>
            <a:r>
              <a:rPr lang="sk-SK" sz="1600" b="1" dirty="0">
                <a:solidFill>
                  <a:srgbClr val="FF0000"/>
                </a:solidFill>
              </a:rPr>
              <a:t>(Príloha č. </a:t>
            </a:r>
            <a:r>
              <a:rPr lang="sk-SK" sz="1600" b="1" dirty="0" smtClean="0">
                <a:solidFill>
                  <a:srgbClr val="FF0000"/>
                </a:solidFill>
              </a:rPr>
              <a:t>17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Žiadateľ </a:t>
            </a:r>
            <a:r>
              <a:rPr lang="sk-SK" sz="1600" dirty="0"/>
              <a:t>vyberie len pre neho relevantný dokument z nasledovných dokumentov</a:t>
            </a:r>
            <a:r>
              <a:rPr lang="sk-SK" sz="1600" dirty="0" smtClean="0"/>
              <a:t>: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a.) </a:t>
            </a:r>
            <a:r>
              <a:rPr lang="sk-SK" sz="1600" b="1" dirty="0"/>
              <a:t>ak činnosť podlieha posudzovaniu vplyvov na životné prostredie: </a:t>
            </a:r>
            <a:r>
              <a:rPr lang="sk-SK" sz="1600" u="sng" dirty="0"/>
              <a:t>platné záverečné </a:t>
            </a:r>
            <a:r>
              <a:rPr lang="sk-SK" sz="1600" u="sng" dirty="0" smtClean="0"/>
              <a:t>stanovisko </a:t>
            </a:r>
            <a:r>
              <a:rPr lang="sk-SK" sz="1600" u="sng" dirty="0"/>
              <a:t>z posúdenia vplyvov navrhovanej </a:t>
            </a:r>
            <a:r>
              <a:rPr lang="sk-SK" sz="1600" u="sng" dirty="0" smtClean="0"/>
              <a:t>činnosti</a:t>
            </a:r>
          </a:p>
          <a:p>
            <a:pPr marL="0" indent="0" algn="just">
              <a:buNone/>
            </a:pPr>
            <a:endParaRPr lang="sk-SK" sz="1000" u="sng" dirty="0" smtClean="0"/>
          </a:p>
          <a:p>
            <a:pPr marL="0" indent="0" algn="just">
              <a:buNone/>
            </a:pPr>
            <a:r>
              <a:rPr lang="sk-SK" sz="1600" dirty="0" smtClean="0"/>
              <a:t>b.) </a:t>
            </a:r>
            <a:r>
              <a:rPr lang="sk-SK" sz="1600" b="1" dirty="0"/>
              <a:t>ak navrhovaná činnosť má byť v zmysle zákona o posudzovaní vplyvov predmetom zisťovacieho konania: </a:t>
            </a:r>
            <a:r>
              <a:rPr lang="sk-SK" sz="1600" u="sng" dirty="0"/>
              <a:t>rozhodnutie zo zisťovacieho konania</a:t>
            </a:r>
            <a:r>
              <a:rPr lang="sk-SK" sz="1600" dirty="0"/>
              <a:t> o tom, že navrhovaná činnosť, resp. zmena navrhovanej činnosti nepodlieha posudzovaniu vplyvov na životné prostredie podľa zákona  o  posudzovaní  vplyvov </a:t>
            </a:r>
            <a:endParaRPr lang="sk-SK" sz="1600" dirty="0" smtClean="0"/>
          </a:p>
          <a:p>
            <a:pPr marL="0" lvl="0" indent="0">
              <a:buNone/>
            </a:pPr>
            <a:endParaRPr lang="sk-SK" sz="1000" dirty="0" smtClean="0"/>
          </a:p>
          <a:p>
            <a:pPr marL="0" lvl="0" indent="0">
              <a:buNone/>
            </a:pPr>
            <a:r>
              <a:rPr lang="sk-SK" sz="1600" dirty="0" smtClean="0"/>
              <a:t>c</a:t>
            </a:r>
            <a:r>
              <a:rPr lang="sk-SK" sz="1600" dirty="0"/>
              <a:t>.) </a:t>
            </a:r>
            <a:r>
              <a:rPr lang="sk-SK" sz="1600" b="1" dirty="0"/>
              <a:t>ak navrhovaná činnosť nepodlieha posudzovaniu vplyvov:</a:t>
            </a:r>
            <a:r>
              <a:rPr lang="sk-SK" sz="1600" dirty="0"/>
              <a:t> </a:t>
            </a:r>
            <a:r>
              <a:rPr lang="sk-SK" sz="1600" u="sng" dirty="0"/>
              <a:t>rozhodnutie príslušného orgánu podľa § 19 ods. 1 zákona o posudzovaní vplyvov</a:t>
            </a:r>
            <a:r>
              <a:rPr lang="sk-SK" sz="1600" dirty="0"/>
              <a:t> o tom, že navrhovaná činnosť alebo jej zmena nepodlieha posudzovaniu vplyvov na životné prostredie podľa zákona  o  posudzovaní  vplyvov;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b="1" dirty="0" smtClean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1963368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just">
              <a:buNone/>
            </a:pPr>
            <a:endParaRPr lang="sk-SK" sz="1600" dirty="0" smtClean="0"/>
          </a:p>
          <a:p>
            <a:pPr marL="0" lvl="0" indent="0" algn="just">
              <a:buNone/>
            </a:pPr>
            <a:r>
              <a:rPr lang="sk-SK" sz="1600" dirty="0" smtClean="0"/>
              <a:t>d.) </a:t>
            </a:r>
            <a:r>
              <a:rPr lang="sk-SK" sz="1600" b="1" dirty="0" smtClean="0"/>
              <a:t>ak </a:t>
            </a:r>
            <a:r>
              <a:rPr lang="sk-SK" sz="1600" b="1" dirty="0"/>
              <a:t>navrhovaná činnosť nepodlieha posudzovaniu vplyvov:</a:t>
            </a:r>
            <a:r>
              <a:rPr lang="sk-SK" sz="1600" dirty="0"/>
              <a:t> </a:t>
            </a:r>
            <a:r>
              <a:rPr lang="sk-SK" sz="1600" u="sng" dirty="0"/>
              <a:t>vyjadrenie príslušného orgánu </a:t>
            </a:r>
            <a:r>
              <a:rPr lang="sk-SK" sz="1600" b="1" u="sng" dirty="0"/>
              <a:t>(podľa záväzného formulára</a:t>
            </a:r>
            <a:r>
              <a:rPr lang="sk-SK" sz="1600" u="sng" dirty="0"/>
              <a:t>)</a:t>
            </a:r>
            <a:r>
              <a:rPr lang="sk-SK" sz="1600" dirty="0"/>
              <a:t> o tom, že navrhovaná činnosť, resp. zmena navrhovanej činnosti nepodlieha posudzovaniu vplyvov na životné prostredie podľa zákona  o  posudzovaní  vplyvov. </a:t>
            </a:r>
            <a:endParaRPr lang="sk-SK" sz="1600" dirty="0" smtClean="0"/>
          </a:p>
          <a:p>
            <a:pPr marL="0" lvl="0" indent="0" algn="just">
              <a:buNone/>
            </a:pPr>
            <a:endParaRPr lang="sk-SK" sz="1600" dirty="0"/>
          </a:p>
          <a:p>
            <a:pPr marL="0" lvl="0" indent="0" algn="just">
              <a:buNone/>
            </a:pPr>
            <a:r>
              <a:rPr lang="sk-SK" sz="1600" b="1" dirty="0"/>
              <a:t>Príloha č. 16 </a:t>
            </a:r>
            <a:r>
              <a:rPr lang="sk-SK" sz="1600" b="1" dirty="0" err="1"/>
              <a:t>ŽoNFP</a:t>
            </a:r>
            <a:r>
              <a:rPr lang="sk-SK" sz="1600" b="1" dirty="0"/>
              <a:t>: Potvrdenie Štátnej ochrany prírody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 </a:t>
            </a:r>
            <a:r>
              <a:rPr lang="sk-SK" sz="1600" i="1" dirty="0" smtClean="0">
                <a:solidFill>
                  <a:srgbClr val="FF0000"/>
                </a:solidFill>
              </a:rPr>
              <a:t>(1)</a:t>
            </a:r>
          </a:p>
          <a:p>
            <a:pPr marL="0" lvl="0" indent="0" algn="just">
              <a:buNone/>
            </a:pPr>
            <a:r>
              <a:rPr lang="sk-SK" sz="1600" dirty="0" smtClean="0"/>
              <a:t>Potvrdenie Štátnej </a:t>
            </a:r>
            <a:r>
              <a:rPr lang="sk-SK" sz="1600" dirty="0"/>
              <a:t>ochrany prírody o tom, že projekt pravdepodobne nebude mať významný nepriaznivý vplyv na územia sústavy NATURA 2000. Potvrdenie sa predkladá na záväznom formulári SO k prílohe </a:t>
            </a:r>
            <a:r>
              <a:rPr lang="sk-SK" sz="1600" dirty="0" err="1"/>
              <a:t>ŽoNFP</a:t>
            </a:r>
            <a:r>
              <a:rPr lang="sk-SK" sz="1600" dirty="0"/>
              <a:t> alebo </a:t>
            </a:r>
            <a:r>
              <a:rPr lang="sk-SK" sz="1600" u="sng" dirty="0"/>
              <a:t>ak k predkladanému projektu už bolo vyhotovené predmetné potvrdenie pred zverejnením záväzného formulára, je postačujúce aj toto </a:t>
            </a:r>
            <a:r>
              <a:rPr lang="sk-SK" sz="1600" u="sng" dirty="0" smtClean="0"/>
              <a:t>potvrdenie.</a:t>
            </a:r>
            <a:endParaRPr lang="sk-SK" sz="1600" dirty="0" smtClean="0"/>
          </a:p>
          <a:p>
            <a:pPr marL="0" lvl="0" indent="0" algn="just">
              <a:buNone/>
            </a:pPr>
            <a:endParaRPr lang="sk-SK" sz="16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k-SK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Príloha </a:t>
            </a:r>
            <a:r>
              <a:rPr lang="sk-SK" sz="1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č. 18 </a:t>
            </a:r>
            <a:r>
              <a:rPr lang="sk-SK" sz="1600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Stanovisko príslušného orgánu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b="1" dirty="0" smtClean="0"/>
              <a:t>Odborné stanovisko </a:t>
            </a:r>
            <a:r>
              <a:rPr lang="sk-SK" sz="1600" b="1" dirty="0"/>
              <a:t>okresného úradu v sídle kraja </a:t>
            </a:r>
            <a:r>
              <a:rPr lang="sk-SK" sz="1600" dirty="0"/>
              <a:t>vydané podľa § 28 zákona č. 543/2002 Z. z. o ochrane prírody a krajiny v platnom znení k možnosti významného vplyvu projektu na územie sústavy chránených území.</a:t>
            </a:r>
          </a:p>
          <a:p>
            <a:pPr marL="0" indent="0" algn="just">
              <a:buNone/>
            </a:pPr>
            <a:r>
              <a:rPr lang="sk-SK" sz="1600" dirty="0"/>
              <a:t>Okresný úrad v sídle kraja vydá k návrhu projektu odborné stanovisko k možnosti jeho významného vplyvu na územie sústavy chránených území.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b="1" i="1" dirty="0" smtClean="0"/>
              <a:t>Odporúčaný </a:t>
            </a:r>
            <a:r>
              <a:rPr lang="sk-SK" sz="1600" b="1" i="1" dirty="0"/>
              <a:t>obsah odborného stanoviska </a:t>
            </a:r>
            <a:r>
              <a:rPr lang="sk-SK" sz="1600" dirty="0"/>
              <a:t>okresného úradu v sídle kraja je zverejnený v </a:t>
            </a:r>
            <a:r>
              <a:rPr lang="sk-SK" sz="1600" i="1" dirty="0"/>
              <a:t>prílohe č.1 výzvy „Formulár </a:t>
            </a:r>
            <a:r>
              <a:rPr lang="sk-SK" sz="1600" i="1" dirty="0" err="1"/>
              <a:t>ŽoNFP</a:t>
            </a:r>
            <a:r>
              <a:rPr lang="sk-SK" sz="1600" i="1" dirty="0"/>
              <a:t> s prílohami“.</a:t>
            </a:r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endParaRPr lang="sk-SK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991780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17 </a:t>
            </a:r>
            <a:r>
              <a:rPr lang="sk-SK" sz="1600" b="1" dirty="0" err="1"/>
              <a:t>ŽoNFP</a:t>
            </a:r>
            <a:r>
              <a:rPr lang="sk-SK" sz="1600" b="1" dirty="0"/>
              <a:t>: Súhrnné čestné vyhlásenie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 </a:t>
            </a:r>
            <a:r>
              <a:rPr lang="sk-SK" sz="1600" b="1" dirty="0">
                <a:solidFill>
                  <a:srgbClr val="FF0000"/>
                </a:solidFill>
              </a:rPr>
              <a:t>(Príloha č. 17 </a:t>
            </a:r>
            <a:r>
              <a:rPr lang="sk-SK" sz="1600" b="1" dirty="0" err="1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dirty="0"/>
          </a:p>
          <a:p>
            <a:pPr marL="0" indent="0" algn="just">
              <a:buNone/>
            </a:pPr>
            <a:endParaRPr lang="sk-SK" sz="1000" dirty="0"/>
          </a:p>
          <a:p>
            <a:pPr marL="0" indent="0" algn="just">
              <a:buNone/>
            </a:pPr>
            <a:r>
              <a:rPr lang="sk-SK" sz="1600" dirty="0"/>
              <a:t>V rámci tejto prílohy </a:t>
            </a:r>
            <a:r>
              <a:rPr lang="sk-SK" sz="1600" dirty="0" err="1"/>
              <a:t>ŽoNFP</a:t>
            </a:r>
            <a:r>
              <a:rPr lang="sk-SK" sz="1600" dirty="0"/>
              <a:t> žiadateľ vyplní podľa inštrukcií uvedených vo formulári a predkladá Súhrnné čestné vyhlásenie, ktorého záväzný formulár je súčasťou </a:t>
            </a:r>
            <a:r>
              <a:rPr lang="sk-SK" sz="1600" i="1" dirty="0"/>
              <a:t>prílohy č. 1 výzvy „Formulár </a:t>
            </a:r>
            <a:r>
              <a:rPr lang="sk-SK" sz="1600" i="1" dirty="0" err="1"/>
              <a:t>ŽoNFP</a:t>
            </a:r>
            <a:r>
              <a:rPr lang="sk-SK" sz="1600" i="1" dirty="0"/>
              <a:t> s prílohami“.</a:t>
            </a: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r>
              <a:rPr lang="sk-SK" sz="1600" b="1" dirty="0" smtClean="0"/>
              <a:t>Príloha č. 18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: Neprepisovateľné CD/DVD </a:t>
            </a:r>
            <a:r>
              <a:rPr lang="sk-SK" sz="1600" b="1" dirty="0" smtClean="0">
                <a:solidFill>
                  <a:srgbClr val="FF0000"/>
                </a:solidFill>
              </a:rPr>
              <a:t>(Príloha č. 20 </a:t>
            </a:r>
            <a:r>
              <a:rPr lang="sk-SK" sz="1600" b="1" dirty="0" err="1" smtClean="0">
                <a:solidFill>
                  <a:srgbClr val="FF0000"/>
                </a:solidFill>
              </a:rPr>
              <a:t>ŽoNFP</a:t>
            </a:r>
            <a:r>
              <a:rPr lang="sk-SK" sz="1600" b="1" dirty="0" smtClean="0">
                <a:solidFill>
                  <a:srgbClr val="FF0000"/>
                </a:solidFill>
              </a:rPr>
              <a:t>)</a:t>
            </a:r>
            <a:endParaRPr lang="sk-SK" sz="1600" b="1" dirty="0" smtClean="0"/>
          </a:p>
          <a:p>
            <a:pPr algn="just"/>
            <a:r>
              <a:rPr lang="sk-SK" sz="1600" dirty="0" smtClean="0"/>
              <a:t>Príloha </a:t>
            </a:r>
            <a:r>
              <a:rPr lang="sk-SK" sz="1600" dirty="0"/>
              <a:t>č. 4 -  Ukazovatele finančnej situácie (.</a:t>
            </a:r>
            <a:r>
              <a:rPr lang="sk-SK" sz="1600" dirty="0" err="1"/>
              <a:t>xls</a:t>
            </a:r>
            <a:r>
              <a:rPr lang="sk-SK" sz="1600" dirty="0" smtClean="0"/>
              <a:t>) </a:t>
            </a:r>
            <a:r>
              <a:rPr lang="sk-SK" sz="1600" dirty="0" smtClean="0">
                <a:solidFill>
                  <a:srgbClr val="FF0000"/>
                </a:solidFill>
              </a:rPr>
              <a:t>(Príloha č. 6)</a:t>
            </a:r>
            <a:r>
              <a:rPr lang="sk-SK" sz="1600" dirty="0" smtClean="0"/>
              <a:t> </a:t>
            </a:r>
          </a:p>
          <a:p>
            <a:pPr algn="just"/>
            <a:r>
              <a:rPr lang="sk-SK" sz="1600" dirty="0" smtClean="0">
                <a:solidFill>
                  <a:srgbClr val="FF0000"/>
                </a:solidFill>
              </a:rPr>
              <a:t>Príloha č. 5 - Test podniku v ťažkostiach (.</a:t>
            </a:r>
            <a:r>
              <a:rPr lang="sk-SK" sz="1600" dirty="0" err="1" smtClean="0">
                <a:solidFill>
                  <a:srgbClr val="FF0000"/>
                </a:solidFill>
              </a:rPr>
              <a:t>xls</a:t>
            </a:r>
            <a:r>
              <a:rPr lang="sk-SK" sz="1600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sk-SK" sz="1600" dirty="0" smtClean="0"/>
              <a:t>Príloha </a:t>
            </a:r>
            <a:r>
              <a:rPr lang="sk-SK" sz="1600" dirty="0"/>
              <a:t>č. 8 -  Špecifikácia oprávnených výdavkov a spôsob ich stanovenia (.</a:t>
            </a:r>
            <a:r>
              <a:rPr lang="sk-SK" sz="1600" dirty="0" err="1"/>
              <a:t>xls</a:t>
            </a:r>
            <a:r>
              <a:rPr lang="sk-SK" sz="1600" dirty="0"/>
              <a:t>). ( Pracovné hárky „Limity výstavba“ a „Limity rekonštrukcia, prestavba“ sú informatívneho charakteru a žiadateľ ich </a:t>
            </a:r>
            <a:r>
              <a:rPr lang="sk-SK" sz="1600" b="1" dirty="0"/>
              <a:t>nie je povinný</a:t>
            </a:r>
            <a:r>
              <a:rPr lang="sk-SK" sz="1600" dirty="0"/>
              <a:t> vyplniť a predložiť v elektronickej podobe. </a:t>
            </a:r>
            <a:r>
              <a:rPr lang="sk-SK" sz="1600" dirty="0" smtClean="0">
                <a:solidFill>
                  <a:srgbClr val="FF0000"/>
                </a:solidFill>
              </a:rPr>
              <a:t>(</a:t>
            </a:r>
            <a:r>
              <a:rPr lang="sk-SK" sz="1600" dirty="0">
                <a:solidFill>
                  <a:srgbClr val="FF0000"/>
                </a:solidFill>
              </a:rPr>
              <a:t>Príloha č. </a:t>
            </a:r>
            <a:r>
              <a:rPr lang="sk-SK" sz="1600" dirty="0" smtClean="0">
                <a:solidFill>
                  <a:srgbClr val="FF0000"/>
                </a:solidFill>
              </a:rPr>
              <a:t>10)</a:t>
            </a:r>
            <a:r>
              <a:rPr lang="sk-SK" sz="1600" dirty="0" smtClean="0"/>
              <a:t> </a:t>
            </a:r>
            <a:endParaRPr lang="sk-SK" sz="1600" dirty="0"/>
          </a:p>
          <a:p>
            <a:pPr algn="just"/>
            <a:r>
              <a:rPr lang="sk-SK" sz="1600" dirty="0"/>
              <a:t>Príloha č. 9 -  </a:t>
            </a:r>
            <a:r>
              <a:rPr lang="sk-SK" sz="1600" dirty="0" err="1"/>
              <a:t>Položkový</a:t>
            </a:r>
            <a:r>
              <a:rPr lang="sk-SK" sz="1600" dirty="0"/>
              <a:t> rozpočet stavby (.</a:t>
            </a:r>
            <a:r>
              <a:rPr lang="sk-SK" sz="1600" dirty="0" err="1"/>
              <a:t>xls</a:t>
            </a:r>
            <a:r>
              <a:rPr lang="sk-SK" sz="1600" dirty="0"/>
              <a:t>),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Fotodokumentácia </a:t>
            </a:r>
            <a:r>
              <a:rPr lang="sk-SK" sz="1600" dirty="0"/>
              <a:t>budovy ( relevantné v prípade rekonštrukcie</a:t>
            </a:r>
            <a:r>
              <a:rPr lang="sk-SK" sz="1600" dirty="0" smtClean="0"/>
              <a:t>)</a:t>
            </a:r>
          </a:p>
          <a:p>
            <a:pPr marL="0" indent="0" algn="just">
              <a:buNone/>
            </a:pPr>
            <a:r>
              <a:rPr lang="sk-SK" sz="1600" dirty="0" smtClean="0"/>
              <a:t>        </a:t>
            </a:r>
            <a:r>
              <a:rPr lang="sk-SK" sz="1600" dirty="0" err="1" smtClean="0"/>
              <a:t>položkový</a:t>
            </a:r>
            <a:r>
              <a:rPr lang="sk-SK" sz="1600" dirty="0" smtClean="0"/>
              <a:t> rozpočet vybavenia (ak je predmetom projektu)</a:t>
            </a:r>
            <a:endParaRPr lang="sk-SK" sz="1600" dirty="0"/>
          </a:p>
          <a:p>
            <a:pPr algn="just"/>
            <a:r>
              <a:rPr lang="sk-SK" sz="1600" dirty="0"/>
              <a:t>Okrem toho na CD/DVD predloží aj</a:t>
            </a:r>
            <a:r>
              <a:rPr lang="sk-SK" sz="1600" b="1" dirty="0"/>
              <a:t> PDF formulár odoslanej verzie </a:t>
            </a:r>
            <a:r>
              <a:rPr lang="sk-SK" sz="1600" b="1" dirty="0" err="1"/>
              <a:t>ŽoNFP</a:t>
            </a:r>
            <a:r>
              <a:rPr lang="sk-SK" sz="1600" b="1" dirty="0"/>
              <a:t> </a:t>
            </a:r>
            <a:r>
              <a:rPr lang="sk-SK" sz="1600" dirty="0"/>
              <a:t>do neverejnej časti ITMS2014+, ktorý predstavuje výstup zo systému ITMS2014+. </a:t>
            </a: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r>
              <a:rPr lang="sk-SK" sz="1600" b="1" dirty="0" smtClean="0"/>
              <a:t>Týmto </a:t>
            </a:r>
            <a:r>
              <a:rPr lang="sk-SK" sz="1600" b="1" dirty="0"/>
              <a:t>nie je dotknutá povinnosť žiadateľa predkladať tieto prílohy aj v tlačenej forme</a:t>
            </a:r>
            <a:r>
              <a:rPr lang="sk-SK" sz="1600" b="1" dirty="0" smtClean="0"/>
              <a:t>.</a:t>
            </a:r>
          </a:p>
          <a:p>
            <a:pPr marL="0" indent="0" algn="just">
              <a:buNone/>
            </a:pPr>
            <a:r>
              <a:rPr lang="sk-SK" sz="1600" b="1" u="sng" dirty="0"/>
              <a:t>Všetky prílohy sa predkladajú v </a:t>
            </a:r>
            <a:r>
              <a:rPr lang="sk-SK" sz="1600" b="1" u="sng" dirty="0" smtClean="0"/>
              <a:t>1 </a:t>
            </a:r>
            <a:r>
              <a:rPr lang="sk-SK" sz="1600" b="1" u="sng" dirty="0"/>
              <a:t>origináli alebo úradne overenej kópií + </a:t>
            </a:r>
            <a:r>
              <a:rPr lang="sk-SK" sz="1600" b="1" u="sng" dirty="0" smtClean="0"/>
              <a:t>2 </a:t>
            </a:r>
            <a:r>
              <a:rPr lang="sk-SK" sz="1600" b="1" u="sng" dirty="0"/>
              <a:t>rovnocenné kópie.</a:t>
            </a:r>
          </a:p>
          <a:p>
            <a:pPr marL="0" indent="0" algn="just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756856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– informácie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OPLZ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110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8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>
                <a:solidFill>
                  <a:srgbClr val="0000FF"/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 smtClean="0"/>
              <a:t>Ing. Blanka Feješ </a:t>
            </a:r>
            <a:r>
              <a:rPr lang="sk-SK" sz="2400" dirty="0" err="1" smtClean="0"/>
              <a:t>Dananaiová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274638"/>
            <a:ext cx="8186766" cy="5098579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  <a:endParaRPr lang="sk-SK" sz="14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</a:t>
            </a:r>
            <a:r>
              <a:rPr lang="sk-SK" sz="1600" b="1" dirty="0"/>
              <a:t>, </a:t>
            </a:r>
            <a:r>
              <a:rPr lang="sk-SK" sz="1600" b="1" dirty="0" smtClean="0"/>
              <a:t>že: obec </a:t>
            </a:r>
            <a:r>
              <a:rPr lang="sk-SK" sz="1600" b="1" dirty="0"/>
              <a:t>nie je v nútenej </a:t>
            </a:r>
            <a:r>
              <a:rPr lang="sk-SK" sz="1600" b="1" dirty="0" smtClean="0"/>
              <a:t>správe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	               </a:t>
            </a:r>
            <a:r>
              <a:rPr lang="pl-PL" sz="1600" b="1" dirty="0"/>
              <a:t>žiadateľ nie je podnikom v ťažkostiach</a:t>
            </a: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</a:t>
            </a:r>
            <a:r>
              <a:rPr lang="sk-SK" sz="1600" dirty="0"/>
              <a:t>V zmysle zákona obec sa môže dostať do nútenej správy na základe rozhodnutia Ministerstva  financií SR, t</a:t>
            </a:r>
            <a:r>
              <a:rPr lang="sk-SK" sz="1600" dirty="0" smtClean="0"/>
              <a:t>. j</a:t>
            </a:r>
            <a:r>
              <a:rPr lang="sk-SK" sz="1600" dirty="0"/>
              <a:t>. ak kumulatívne nastali tieto skutočnosti (o ktorých obec informuje Ministerstvo financií SR</a:t>
            </a:r>
            <a:r>
              <a:rPr lang="sk-SK" sz="1600" dirty="0" smtClean="0"/>
              <a:t>):</a:t>
            </a:r>
          </a:p>
          <a:p>
            <a:pPr>
              <a:buFontTx/>
              <a:buChar char="-"/>
            </a:pPr>
            <a:r>
              <a:rPr lang="sk-SK" sz="1600" dirty="0" smtClean="0"/>
              <a:t>celková </a:t>
            </a:r>
            <a:r>
              <a:rPr lang="sk-SK" sz="1600" dirty="0"/>
              <a:t>výška záväzkov obce po lehote splatnosti presiahne 15 % skutočných bežných príjmov obce predchádzajúceho rozpočtového roka (nezapočítavajú sa záväzky z projektov Európskej únie) </a:t>
            </a:r>
            <a:r>
              <a:rPr lang="sk-SK" sz="1600" dirty="0" smtClean="0"/>
              <a:t>a</a:t>
            </a:r>
          </a:p>
          <a:p>
            <a:pPr lvl="0">
              <a:buFontTx/>
              <a:buChar char="-"/>
            </a:pPr>
            <a:r>
              <a:rPr lang="sk-SK" sz="1600" dirty="0"/>
              <a:t>obec neuhradila niektorý uznaný záväzok do 60 dní odo dňa jeho splatnosti a </a:t>
            </a:r>
            <a:endParaRPr lang="sk-SK" sz="1600" dirty="0" smtClean="0"/>
          </a:p>
          <a:p>
            <a:pPr>
              <a:buFontTx/>
              <a:buChar char="-"/>
            </a:pPr>
            <a:r>
              <a:rPr lang="sk-SK" sz="1600" dirty="0"/>
              <a:t>obec nezaviedla ozdravný režim alebo po skončení hospodárenia v ozdravnom režime trvajú vyššie uvedené skutočnosti. 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dirty="0"/>
              <a:t>Do celkovej výšky záväzkov po lehote splatnosti sa nezapočítavajú záväzky z realizácie spoločných programov SR a EÚ a ostatných programov v rámci medzinárodnej spolupráce</a:t>
            </a:r>
            <a:r>
              <a:rPr lang="sk-SK" sz="1600" dirty="0" smtClean="0"/>
              <a:t>.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17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</a:rPr>
              <a:t> - </a:t>
            </a:r>
            <a:r>
              <a:rPr lang="sk-SK" sz="1600" i="1" dirty="0" smtClean="0">
                <a:solidFill>
                  <a:srgbClr val="0070C0"/>
                </a:solidFill>
              </a:rPr>
              <a:t>Súhrnné </a:t>
            </a:r>
            <a:r>
              <a:rPr lang="sk-SK" sz="1600" i="1" dirty="0">
                <a:solidFill>
                  <a:srgbClr val="0070C0"/>
                </a:solidFill>
              </a:rPr>
              <a:t>čestné vyhlásenie </a:t>
            </a:r>
            <a:r>
              <a:rPr lang="sk-SK" sz="1600" i="1" dirty="0">
                <a:solidFill>
                  <a:srgbClr val="FF0000"/>
                </a:solidFill>
              </a:rPr>
              <a:t>(1)</a:t>
            </a:r>
          </a:p>
          <a:p>
            <a:pPr marL="0" indent="0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5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Test podniku v ťažkostiach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6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4734"/>
            <a:ext cx="8186766" cy="57606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904656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  <a:endParaRPr lang="sk-SK" sz="1400" b="1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Podmienka </a:t>
            </a:r>
            <a:r>
              <a:rPr lang="sk-SK" sz="1600" b="1" dirty="0"/>
              <a:t>zákazu vedenia výkonu rozhodnutia voči žiadateľovi</a:t>
            </a:r>
          </a:p>
          <a:p>
            <a:pPr marL="0" indent="0" algn="just">
              <a:buNone/>
            </a:pPr>
            <a:r>
              <a:rPr lang="sk-SK" sz="1600" dirty="0"/>
              <a:t>V rámci tejto podmienky poskytnutia príspevku je SO povinný zabezpečiť, aby v prípade relevantných prípadov bola overená aj skutočnosť, že projekt nezahŕňa činnosti, ktoré boli súčasťou operácie, v prípade ktorej sa začalo alebo malo začať vymáhacie konanie v súlade s článkom 71 všeobecného nariadenia po premiestnení výrobnej činnosti mimo oblasti programu. </a:t>
            </a:r>
          </a:p>
          <a:p>
            <a:pPr marL="0" indent="0" algn="just">
              <a:buNone/>
            </a:pPr>
            <a:r>
              <a:rPr lang="sk-SK" sz="1600" dirty="0"/>
              <a:t>Podmienka sa netýka výkonu rozhodnutia voči členom riadiacich a dozorných orgánov žiadateľa, ale je relevantná vo vzťahu k subjektu žiadateľa </a:t>
            </a:r>
            <a:r>
              <a:rPr lang="en-US" sz="1600" dirty="0" err="1"/>
              <a:t>Nariadenie</a:t>
            </a:r>
            <a:r>
              <a:rPr lang="en-US" sz="1600" dirty="0"/>
              <a:t> </a:t>
            </a:r>
            <a:r>
              <a:rPr lang="en-US" sz="1600" dirty="0" err="1"/>
              <a:t>Európskeho</a:t>
            </a:r>
            <a:r>
              <a:rPr lang="en-US" sz="1600" dirty="0"/>
              <a:t> </a:t>
            </a:r>
            <a:r>
              <a:rPr lang="en-US" sz="1600" dirty="0" err="1"/>
              <a:t>parlamentu</a:t>
            </a:r>
            <a:r>
              <a:rPr lang="en-US" sz="1600" dirty="0"/>
              <a:t> a </a:t>
            </a:r>
            <a:r>
              <a:rPr lang="en-US" sz="1600" dirty="0" err="1"/>
              <a:t>Rady</a:t>
            </a:r>
            <a:r>
              <a:rPr lang="en-US" sz="1600" dirty="0"/>
              <a:t> (EÚ) č. 1303/2013 </a:t>
            </a:r>
            <a:r>
              <a:rPr lang="en-US" sz="1600" dirty="0" err="1"/>
              <a:t>zo</a:t>
            </a:r>
            <a:r>
              <a:rPr lang="en-US" sz="1600" dirty="0"/>
              <a:t> 17. </a:t>
            </a:r>
            <a:r>
              <a:rPr lang="en-US" sz="1600" dirty="0" err="1"/>
              <a:t>decembra</a:t>
            </a:r>
            <a:r>
              <a:rPr lang="en-US" sz="1600" dirty="0"/>
              <a:t> </a:t>
            </a:r>
            <a:r>
              <a:rPr lang="en-US" sz="1600" dirty="0" smtClean="0"/>
              <a:t>2013</a:t>
            </a:r>
            <a:r>
              <a:rPr lang="sk-SK" sz="1600" dirty="0" smtClean="0"/>
              <a:t>.</a:t>
            </a:r>
          </a:p>
          <a:p>
            <a:pPr marL="0" indent="0" algn="just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17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</a:t>
            </a:r>
            <a:r>
              <a:rPr lang="sk-SK" sz="1600" b="1" dirty="0" smtClean="0">
                <a:solidFill>
                  <a:srgbClr val="0070C0"/>
                </a:solidFill>
              </a:rPr>
              <a:t>- </a:t>
            </a:r>
            <a:r>
              <a:rPr lang="sk-SK" sz="1600" i="1" dirty="0" smtClean="0">
                <a:solidFill>
                  <a:srgbClr val="0070C0"/>
                </a:solidFill>
              </a:rPr>
              <a:t>Súhrnné </a:t>
            </a:r>
            <a:r>
              <a:rPr lang="sk-SK" sz="1600" i="1" dirty="0">
                <a:solidFill>
                  <a:srgbClr val="0070C0"/>
                </a:solidFill>
              </a:rPr>
              <a:t>čestné vyhlásenie </a:t>
            </a:r>
            <a:r>
              <a:rPr lang="sk-SK" sz="1600" i="1" dirty="0" smtClean="0">
                <a:solidFill>
                  <a:srgbClr val="FF0000"/>
                </a:solidFill>
              </a:rPr>
              <a:t>(1)</a:t>
            </a:r>
            <a:endParaRPr lang="sk-SK" sz="16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17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 - </a:t>
            </a:r>
            <a:r>
              <a:rPr lang="sk-SK" sz="1600" i="1" dirty="0">
                <a:solidFill>
                  <a:srgbClr val="0070C0"/>
                </a:solidFill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  <a:endParaRPr lang="sk-SK" sz="1600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r>
              <a:rPr lang="sk-SK" sz="1600" b="1" dirty="0" smtClean="0"/>
              <a:t>Podmienka </a:t>
            </a:r>
            <a:r>
              <a:rPr lang="sk-SK" sz="1600" b="1" dirty="0"/>
              <a:t>finančnej spôsobilosti spolufinancovania </a:t>
            </a:r>
            <a:r>
              <a:rPr lang="sk-SK" sz="1600" b="1" dirty="0" smtClean="0"/>
              <a:t>projektu</a:t>
            </a:r>
          </a:p>
          <a:p>
            <a:pPr marL="0" indent="0" algn="just">
              <a:buNone/>
            </a:pPr>
            <a:r>
              <a:rPr lang="sk-SK" sz="1600" dirty="0"/>
              <a:t>Doklady preukazujúce zabezpečenie spolufinancovania </a:t>
            </a:r>
            <a:r>
              <a:rPr lang="sk-SK" sz="1600" dirty="0" smtClean="0"/>
              <a:t>projektu</a:t>
            </a:r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70C0"/>
                </a:solidFill>
              </a:rPr>
              <a:t>Príloha </a:t>
            </a:r>
            <a:r>
              <a:rPr lang="sk-SK" sz="1600" b="1" dirty="0">
                <a:solidFill>
                  <a:srgbClr val="0070C0"/>
                </a:solidFill>
              </a:rPr>
              <a:t>č. 5 </a:t>
            </a:r>
            <a:r>
              <a:rPr lang="sk-SK" sz="1600" b="1" dirty="0" err="1" smtClean="0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:</a:t>
            </a:r>
            <a:r>
              <a:rPr lang="sk-SK" sz="1600" b="1" dirty="0" smtClean="0">
                <a:solidFill>
                  <a:srgbClr val="0070C0"/>
                </a:solidFill>
              </a:rPr>
              <a:t> </a:t>
            </a:r>
            <a:r>
              <a:rPr lang="sk-SK" sz="1600" b="1" dirty="0">
                <a:solidFill>
                  <a:srgbClr val="0070C0"/>
                </a:solidFill>
              </a:rPr>
              <a:t>Doklady preukazujúce finančnú </a:t>
            </a:r>
            <a:r>
              <a:rPr lang="sk-SK" sz="1600" b="1" dirty="0" smtClean="0">
                <a:solidFill>
                  <a:srgbClr val="0070C0"/>
                </a:solidFill>
              </a:rPr>
              <a:t>spôsobilosť - </a:t>
            </a:r>
            <a:r>
              <a:rPr lang="sk-SK" sz="1600" i="1" dirty="0">
                <a:solidFill>
                  <a:srgbClr val="0070C0"/>
                </a:solidFill>
              </a:rPr>
              <a:t>Uznesenie </a:t>
            </a:r>
            <a:r>
              <a:rPr lang="sk-SK" sz="1600" i="1" dirty="0" smtClean="0">
                <a:solidFill>
                  <a:srgbClr val="0070C0"/>
                </a:solidFill>
              </a:rPr>
              <a:t>zastupiteľstva prípadne aj</a:t>
            </a:r>
            <a:r>
              <a:rPr lang="sk-SK" sz="1600" dirty="0">
                <a:solidFill>
                  <a:srgbClr val="0070C0"/>
                </a:solidFill>
              </a:rPr>
              <a:t> </a:t>
            </a:r>
            <a:r>
              <a:rPr lang="sk-SK" sz="1600" i="1" dirty="0" smtClean="0">
                <a:solidFill>
                  <a:srgbClr val="0070C0"/>
                </a:solidFill>
              </a:rPr>
              <a:t>Úverový </a:t>
            </a:r>
            <a:r>
              <a:rPr lang="sk-SK" sz="1600" i="1" dirty="0">
                <a:solidFill>
                  <a:srgbClr val="0070C0"/>
                </a:solidFill>
              </a:rPr>
              <a:t>prísľub banky </a:t>
            </a:r>
            <a:r>
              <a:rPr lang="sk-SK" sz="1600" i="1" dirty="0" smtClean="0">
                <a:solidFill>
                  <a:srgbClr val="FF0000"/>
                </a:solidFill>
              </a:rPr>
              <a:t>(1)</a:t>
            </a:r>
            <a:endParaRPr lang="sk-SK" sz="16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600" b="1" dirty="0">
                <a:solidFill>
                  <a:srgbClr val="0070C0"/>
                </a:solidFill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</a:rPr>
              <a:t>7 </a:t>
            </a:r>
            <a:r>
              <a:rPr lang="sk-SK" sz="1600" b="1" dirty="0" err="1">
                <a:solidFill>
                  <a:srgbClr val="0070C0"/>
                </a:solidFill>
              </a:rPr>
              <a:t>ŽoNFP</a:t>
            </a:r>
            <a:r>
              <a:rPr lang="sk-SK" sz="1600" b="1" dirty="0">
                <a:solidFill>
                  <a:srgbClr val="0070C0"/>
                </a:solidFill>
              </a:rPr>
              <a:t>: Doklady preukazujúce finančnú spôsobilosť </a:t>
            </a:r>
            <a:r>
              <a:rPr lang="sk-SK" sz="1600" i="1" dirty="0" smtClean="0">
                <a:solidFill>
                  <a:srgbClr val="FF0000"/>
                </a:solidFill>
              </a:rPr>
              <a:t>(2)</a:t>
            </a:r>
          </a:p>
          <a:p>
            <a:pPr marL="0" indent="0" algn="just">
              <a:buNone/>
            </a:pPr>
            <a:r>
              <a:rPr lang="sk-SK" sz="1600" dirty="0"/>
              <a:t>verejný </a:t>
            </a:r>
            <a:r>
              <a:rPr lang="sk-SK" sz="1600" dirty="0" smtClean="0"/>
              <a:t>sektor - </a:t>
            </a:r>
            <a:r>
              <a:rPr lang="sk-SK" sz="1600" i="1" dirty="0" smtClean="0">
                <a:solidFill>
                  <a:srgbClr val="0070C0"/>
                </a:solidFill>
              </a:rPr>
              <a:t>Uznesenie zastupiteľstva, príp. aj</a:t>
            </a:r>
            <a:r>
              <a:rPr lang="sk-SK" sz="1600" dirty="0" smtClean="0">
                <a:solidFill>
                  <a:srgbClr val="0070C0"/>
                </a:solidFill>
              </a:rPr>
              <a:t> </a:t>
            </a:r>
            <a:r>
              <a:rPr lang="sk-SK" sz="1600" i="1" dirty="0">
                <a:solidFill>
                  <a:srgbClr val="0070C0"/>
                </a:solidFill>
              </a:rPr>
              <a:t>Úverový prísľub </a:t>
            </a:r>
            <a:r>
              <a:rPr lang="sk-SK" sz="1600" i="1" dirty="0" smtClean="0">
                <a:solidFill>
                  <a:srgbClr val="0070C0"/>
                </a:solidFill>
              </a:rPr>
              <a:t>banky</a:t>
            </a:r>
          </a:p>
          <a:p>
            <a:pPr marL="0" indent="0" algn="just">
              <a:buNone/>
            </a:pPr>
            <a:r>
              <a:rPr lang="sk-SK" sz="1600" dirty="0"/>
              <a:t>Neziskový sektor - </a:t>
            </a:r>
            <a:r>
              <a:rPr lang="sk-SK" sz="1600" i="1" dirty="0">
                <a:solidFill>
                  <a:srgbClr val="0070C0"/>
                </a:solidFill>
              </a:rPr>
              <a:t>dokument preukazujúci zabezpečené finančné prostriedky minimálne vo výške 50% z výšky spolufinancovania projektu zo strany </a:t>
            </a:r>
            <a:r>
              <a:rPr lang="sk-SK" sz="1600" i="1" dirty="0" smtClean="0">
                <a:solidFill>
                  <a:srgbClr val="0070C0"/>
                </a:solidFill>
              </a:rPr>
              <a:t>žiadateľa </a:t>
            </a:r>
            <a:r>
              <a:rPr lang="sk-SK" sz="1050" i="1" dirty="0" smtClean="0"/>
              <a:t>(napr. výpis z účtu, potvrdenie banky, úver. prísľub banky)</a:t>
            </a:r>
            <a:endParaRPr lang="sk-SK" sz="1050" b="1" i="1" dirty="0"/>
          </a:p>
          <a:p>
            <a:pPr marL="0" indent="0" algn="just">
              <a:buNone/>
            </a:pPr>
            <a:endParaRPr lang="sk-SK" sz="1600" i="1" dirty="0"/>
          </a:p>
          <a:p>
            <a:pPr marL="0" indent="0" algn="just">
              <a:buNone/>
            </a:pPr>
            <a:endParaRPr lang="sk-SK" sz="1600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9512" y="620688"/>
            <a:ext cx="8352928" cy="563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Podmienka</a:t>
            </a:r>
            <a:r>
              <a:rPr lang="sk-SK" sz="1600" b="1" dirty="0">
                <a:latin typeface="+mn-lt"/>
                <a:cs typeface="+mn-cs"/>
              </a:rPr>
              <a:t>, že žiadateľ má schválený program rozvoja a príslušnú </a:t>
            </a:r>
            <a:r>
              <a:rPr lang="sk-SK" sz="1600" b="1" dirty="0" smtClean="0">
                <a:latin typeface="+mn-lt"/>
                <a:cs typeface="+mn-cs"/>
              </a:rPr>
              <a:t>  územnoplánovaciu dokumentáciu </a:t>
            </a:r>
            <a:r>
              <a:rPr lang="sk-SK" sz="1600" b="1" dirty="0">
                <a:latin typeface="+mn-lt"/>
                <a:cs typeface="+mn-cs"/>
              </a:rPr>
              <a:t>v súlade s ustanovením § 7 ods. 6 a § 8 ods. 6/ § 8a ods. 4  zákona o podpore regionálneho </a:t>
            </a:r>
            <a:r>
              <a:rPr lang="sk-SK" sz="1600" b="1" dirty="0" smtClean="0">
                <a:latin typeface="+mn-lt"/>
                <a:cs typeface="+mn-cs"/>
              </a:rPr>
              <a:t>rozvoja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 smtClean="0">
                <a:latin typeface="+mn-lt"/>
                <a:cs typeface="+mn-cs"/>
              </a:rPr>
              <a:t>        Uznesenie </a:t>
            </a:r>
            <a:r>
              <a:rPr lang="sk-SK" sz="1600" dirty="0">
                <a:latin typeface="+mn-lt"/>
                <a:cs typeface="+mn-cs"/>
              </a:rPr>
              <a:t>(výpis z uznesenia) o schválení programu rozvoja obce a príslušnej územnoplánovacej </a:t>
            </a:r>
            <a:r>
              <a:rPr lang="sk-SK" sz="1600" dirty="0" smtClean="0">
                <a:latin typeface="+mn-lt"/>
                <a:cs typeface="+mn-cs"/>
              </a:rPr>
              <a:t>dokumentácie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Príloha 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č. 6 </a:t>
            </a:r>
            <a:r>
              <a:rPr lang="sk-SK" sz="1600" b="1" dirty="0" err="1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-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Uznesenie (výpis z uznesenia) zastupiteľstva o schválení programu rozvoja obce a príslušnej územnoplánovacej dokumentácie </a:t>
            </a:r>
            <a:r>
              <a:rPr lang="sk-SK" sz="1600" i="1" dirty="0" smtClean="0">
                <a:solidFill>
                  <a:srgbClr val="FF0000"/>
                </a:solidFill>
                <a:latin typeface="+mn-lt"/>
                <a:cs typeface="+mn-cs"/>
              </a:rPr>
              <a:t>(1)  </a:t>
            </a:r>
            <a:endParaRPr lang="sk-SK" sz="16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i="1" dirty="0" smtClean="0">
                <a:latin typeface="+mn-lt"/>
                <a:cs typeface="+mn-cs"/>
              </a:rPr>
              <a:t>a/ </a:t>
            </a:r>
            <a:r>
              <a:rPr lang="sk-SK" sz="1600" dirty="0" smtClean="0">
                <a:latin typeface="+mn-lt"/>
                <a:cs typeface="+mn-cs"/>
              </a:rPr>
              <a:t>alebo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Príloha č. 17 </a:t>
            </a:r>
            <a:r>
              <a:rPr lang="sk-SK" sz="1600" b="1" dirty="0" err="1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-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  <a:latin typeface="+mn-lt"/>
                <a:cs typeface="+mn-cs"/>
              </a:rPr>
              <a:t>(1)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Calibri"/>
                <a:cs typeface="+mn-cs"/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  <a:latin typeface="Calibri"/>
                <a:cs typeface="+mn-cs"/>
              </a:rPr>
              <a:t>8 </a:t>
            </a:r>
            <a:r>
              <a:rPr lang="sk-SK" sz="1600" b="1" dirty="0" err="1">
                <a:solidFill>
                  <a:srgbClr val="0070C0"/>
                </a:solidFill>
                <a:latin typeface="Calibri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Calibri"/>
                <a:cs typeface="+mn-cs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Calibri"/>
                <a:cs typeface="+mn-cs"/>
              </a:rPr>
              <a:t>Uznesenie (výpis z uznesenia) zastupiteľstva o schválení programu rozvoja obce a príslušnej územnoplánovacej dokumentácie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  <a:cs typeface="+mn-cs"/>
              </a:rPr>
              <a:t>(2)  </a:t>
            </a:r>
            <a:endParaRPr lang="sk-SK" sz="1600" i="1" dirty="0">
              <a:solidFill>
                <a:srgbClr val="FF0000"/>
              </a:solidFill>
              <a:latin typeface="Calibri"/>
              <a:cs typeface="+mn-cs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i="1" dirty="0">
                <a:solidFill>
                  <a:prstClr val="black"/>
                </a:solidFill>
                <a:latin typeface="Calibri"/>
                <a:cs typeface="+mn-cs"/>
              </a:rPr>
              <a:t>a/ </a:t>
            </a:r>
            <a:r>
              <a:rPr lang="sk-SK" sz="1600" dirty="0">
                <a:solidFill>
                  <a:prstClr val="black"/>
                </a:solidFill>
                <a:latin typeface="Calibri"/>
                <a:cs typeface="+mn-cs"/>
              </a:rPr>
              <a:t>alebo</a:t>
            </a: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Calibri"/>
                <a:cs typeface="+mn-cs"/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  <a:latin typeface="Calibri"/>
                <a:cs typeface="+mn-cs"/>
              </a:rPr>
              <a:t>19 </a:t>
            </a:r>
            <a:r>
              <a:rPr lang="sk-SK" sz="1600" b="1" dirty="0" err="1">
                <a:solidFill>
                  <a:srgbClr val="0070C0"/>
                </a:solidFill>
                <a:latin typeface="Calibri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Calibri"/>
                <a:cs typeface="+mn-cs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Calibri"/>
                <a:cs typeface="+mn-cs"/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  <a:cs typeface="+mn-cs"/>
              </a:rPr>
              <a:t>(2)</a:t>
            </a:r>
            <a:endParaRPr lang="sk-SK" sz="1600" i="1" dirty="0">
              <a:solidFill>
                <a:srgbClr val="FF0000"/>
              </a:solidFill>
              <a:latin typeface="Calibri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>
                <a:latin typeface="+mn-lt"/>
                <a:cs typeface="+mn-cs"/>
              </a:rPr>
              <a:t>r</a:t>
            </a:r>
            <a:r>
              <a:rPr lang="sk-SK" sz="1600" dirty="0" smtClean="0">
                <a:latin typeface="+mn-lt"/>
                <a:cs typeface="+mn-cs"/>
              </a:rPr>
              <a:t>elevantné len pre </a:t>
            </a:r>
            <a:r>
              <a:rPr lang="sk-SK" sz="1600" b="1" dirty="0" smtClean="0">
                <a:latin typeface="+mn-lt"/>
                <a:cs typeface="+mn-cs"/>
              </a:rPr>
              <a:t>verejný sektor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683568" y="620688"/>
            <a:ext cx="7488832" cy="755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4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- Príloha </a:t>
            </a:r>
            <a:r>
              <a:rPr lang="sk-SK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3960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Podmienka</a:t>
            </a:r>
            <a:r>
              <a:rPr lang="sk-SK" sz="1600" b="1" dirty="0">
                <a:latin typeface="+mn-lt"/>
                <a:cs typeface="+mn-cs"/>
              </a:rPr>
              <a:t>, že žiadateľ ani jeho štatutárny orgán, ani žiadny člen </a:t>
            </a:r>
            <a:r>
              <a:rPr lang="sk-SK" sz="1600" b="1" dirty="0" smtClean="0">
                <a:latin typeface="+mn-lt"/>
                <a:cs typeface="+mn-cs"/>
              </a:rPr>
              <a:t>štatutárneho orgánu</a:t>
            </a:r>
            <a:r>
              <a:rPr lang="sk-SK" sz="1600" b="1" dirty="0">
                <a:latin typeface="+mn-lt"/>
                <a:cs typeface="+mn-cs"/>
              </a:rPr>
              <a:t>, ani prokurista/i, ani osoba splnomocnená zastupovať ho v konaní  o </a:t>
            </a:r>
            <a:r>
              <a:rPr lang="sk-SK" sz="1600" b="1" dirty="0" err="1">
                <a:latin typeface="+mn-lt"/>
                <a:cs typeface="+mn-cs"/>
              </a:rPr>
              <a:t>ŽoNFP</a:t>
            </a:r>
            <a:r>
              <a:rPr lang="sk-SK" sz="1600" b="1" dirty="0">
                <a:latin typeface="+mn-lt"/>
                <a:cs typeface="+mn-cs"/>
              </a:rPr>
              <a:t>  neboli právoplatne odsúdení za trestný čin korupcie, za trestný čin poškodzovania finančných záujmov Európskych spoločenstiev, za trestný čin legalizácie príjmu z trestnej činnosti, za trestný čin založenia, zosnovania a podporovania zločineckej skupiny, alebo za trestný čin machinácie pri verejnom obstarávaní a verejnej </a:t>
            </a:r>
            <a:r>
              <a:rPr lang="sk-SK" sz="1600" b="1" dirty="0" smtClean="0">
                <a:latin typeface="+mn-lt"/>
                <a:cs typeface="+mn-cs"/>
              </a:rPr>
              <a:t>dražbe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Príloha 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č. 7 </a:t>
            </a:r>
            <a:r>
              <a:rPr lang="sk-SK" sz="1600" b="1" dirty="0" err="1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Výpis z registra trestov </a:t>
            </a:r>
            <a:r>
              <a:rPr lang="sk-SK" sz="1600" i="1" dirty="0">
                <a:solidFill>
                  <a:srgbClr val="FF0000"/>
                </a:solidFill>
              </a:rPr>
              <a:t>(1) </a:t>
            </a: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  <a:latin typeface="+mn-lt"/>
                <a:cs typeface="+mn-cs"/>
              </a:rPr>
              <a:t>9 </a:t>
            </a:r>
            <a:r>
              <a:rPr lang="sk-SK" sz="1600" b="1" dirty="0" err="1">
                <a:solidFill>
                  <a:srgbClr val="0070C0"/>
                </a:solidFill>
                <a:latin typeface="+mn-lt"/>
                <a:cs typeface="+mn-cs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+mn-lt"/>
                <a:cs typeface="+mn-cs"/>
              </a:rPr>
              <a:t> </a:t>
            </a:r>
            <a:r>
              <a:rPr lang="sk-SK" sz="1600" b="1" dirty="0">
                <a:solidFill>
                  <a:srgbClr val="0070C0"/>
                </a:solidFill>
              </a:rPr>
              <a:t>- </a:t>
            </a:r>
            <a:r>
              <a:rPr lang="sk-SK" sz="1600" i="1" dirty="0">
                <a:solidFill>
                  <a:srgbClr val="0070C0"/>
                </a:solidFill>
                <a:latin typeface="+mn-lt"/>
                <a:cs typeface="+mn-cs"/>
              </a:rPr>
              <a:t>Výpis z registra trestov </a:t>
            </a:r>
            <a:r>
              <a:rPr lang="sk-SK" sz="1600" i="1" dirty="0" smtClean="0">
                <a:solidFill>
                  <a:srgbClr val="FF0000"/>
                </a:solidFill>
              </a:rPr>
              <a:t>(2) </a:t>
            </a:r>
            <a:endParaRPr lang="sk-SK" sz="1600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425196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prstClr val="black"/>
                </a:solidFill>
                <a:latin typeface="Calibri"/>
              </a:rPr>
              <a:t>Osobitné podmienky oprávnenosti žiadateľa</a:t>
            </a:r>
          </a:p>
          <a:p>
            <a:pPr marL="425196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       Oprávneným žiadateľom sú iba územia obcí, a to obce  (125) uvedené v Prílohe č. 7 tejto výzvy </a:t>
            </a:r>
            <a:r>
              <a:rPr lang="sk-SK" sz="1600" b="1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sk-SK" sz="1600" i="1" dirty="0" smtClean="0">
                <a:solidFill>
                  <a:prstClr val="black"/>
                </a:solidFill>
                <a:latin typeface="Calibri"/>
              </a:rPr>
              <a:t>Zoznam oprávnených žiadateľov 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(1)</a:t>
            </a:r>
            <a:endParaRPr lang="sk-SK" b="1" dirty="0" smtClean="0">
              <a:solidFill>
                <a:srgbClr val="FF0000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Žiadateľ 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túto podmienku poskytnutia príspevku nepreukazuje samostatnou prílohou, oprávnenosť žiadateľa bude overovaná z údajov uvedených v </a:t>
            </a:r>
            <a:r>
              <a:rPr lang="sk-SK" sz="1600" dirty="0" err="1">
                <a:solidFill>
                  <a:prstClr val="black"/>
                </a:solidFill>
                <a:latin typeface="Calibri"/>
              </a:rPr>
              <a:t>ŽoNFP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 a jej prílohách</a:t>
            </a:r>
          </a:p>
          <a:p>
            <a:pPr marL="82296" lvl="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>
                <a:solidFill>
                  <a:prstClr val="black"/>
                </a:solidFill>
                <a:latin typeface="Calibri"/>
              </a:rPr>
              <a:t>Ak relevantné</a:t>
            </a:r>
            <a:r>
              <a:rPr lang="sk-SK" sz="16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sk-SK" sz="1600" b="1" dirty="0">
                <a:solidFill>
                  <a:srgbClr val="0070C0"/>
                </a:solidFill>
                <a:latin typeface="Calibri"/>
              </a:rPr>
              <a:t>Príloha č. 17 </a:t>
            </a:r>
            <a:r>
              <a:rPr lang="sk-SK" sz="1600" b="1" dirty="0" err="1">
                <a:solidFill>
                  <a:srgbClr val="0070C0"/>
                </a:solidFill>
                <a:latin typeface="Calibri"/>
              </a:rPr>
              <a:t>ŽoNFP</a:t>
            </a:r>
            <a:r>
              <a:rPr lang="sk-SK" sz="1600" b="1" dirty="0">
                <a:solidFill>
                  <a:srgbClr val="0070C0"/>
                </a:solidFill>
                <a:latin typeface="Calibri"/>
              </a:rPr>
              <a:t> - </a:t>
            </a:r>
            <a:r>
              <a:rPr lang="sk-SK" sz="1600" i="1" dirty="0">
                <a:solidFill>
                  <a:srgbClr val="0070C0"/>
                </a:solidFill>
                <a:latin typeface="Calibri"/>
              </a:rPr>
              <a:t>Súhrnné čestné vyhlásenie </a:t>
            </a:r>
            <a:r>
              <a:rPr lang="sk-SK" sz="1600" i="1" dirty="0">
                <a:solidFill>
                  <a:srgbClr val="FF0000"/>
                </a:solidFill>
                <a:latin typeface="Calibri"/>
              </a:rPr>
              <a:t>(1)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solidFill>
                <a:srgbClr val="0070C0"/>
              </a:solidFill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27584" y="332656"/>
            <a:ext cx="7488832" cy="690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(2)</a:t>
            </a:r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600" b="1" u="sng" dirty="0" smtClean="0">
                <a:latin typeface="Calibri"/>
                <a:ea typeface="Times New Roman"/>
                <a:cs typeface="Times New Roman"/>
              </a:rPr>
              <a:t>verejný </a:t>
            </a:r>
            <a:r>
              <a:rPr lang="sk-SK" sz="1600" b="1" u="sng" dirty="0">
                <a:latin typeface="Calibri"/>
                <a:ea typeface="Times New Roman"/>
                <a:cs typeface="Times New Roman"/>
              </a:rPr>
              <a:t>sektor:</a:t>
            </a: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>
                <a:solidFill>
                  <a:prstClr val="black"/>
                </a:solidFill>
                <a:latin typeface="Calibri"/>
              </a:rPr>
              <a:t>Oprávneným žiadateľom sú </a:t>
            </a: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obce uvedené 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v Prílohe č. </a:t>
            </a: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7a 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tejto výzvy </a:t>
            </a:r>
            <a:r>
              <a:rPr lang="sk-SK" sz="1600" b="1" dirty="0">
                <a:solidFill>
                  <a:prstClr val="black"/>
                </a:solidFill>
                <a:latin typeface="Calibri"/>
              </a:rPr>
              <a:t>- </a:t>
            </a:r>
            <a:r>
              <a:rPr lang="sk-SK" sz="1600" i="1" dirty="0">
                <a:solidFill>
                  <a:prstClr val="black"/>
                </a:solidFill>
                <a:latin typeface="Calibri"/>
              </a:rPr>
              <a:t>Zoznam oprávnených </a:t>
            </a:r>
            <a:r>
              <a:rPr lang="sk-SK" sz="1600" i="1" dirty="0" smtClean="0">
                <a:solidFill>
                  <a:prstClr val="black"/>
                </a:solidFill>
                <a:latin typeface="Calibri"/>
              </a:rPr>
              <a:t>území obcí </a:t>
            </a:r>
            <a:r>
              <a:rPr lang="sk-SK" sz="1600" dirty="0" smtClean="0">
                <a:latin typeface="Calibri"/>
                <a:ea typeface="Times New Roman"/>
                <a:cs typeface="Times New Roman"/>
              </a:rPr>
              <a:t>(ide 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o obce uvedené v prílohe č. 8 OP ĽZ </a:t>
            </a:r>
            <a:r>
              <a:rPr lang="sk-SK" sz="1600" b="1" dirty="0">
                <a:latin typeface="Calibri"/>
                <a:ea typeface="Times New Roman"/>
                <a:cs typeface="Times New Roman"/>
              </a:rPr>
              <a:t>okrem obcí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, ktoré sú oprávneným žiadateľom v rámci vyhlásenej výzvy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sk-SK" sz="1600" i="1" dirty="0">
                <a:solidFill>
                  <a:srgbClr val="FF0000"/>
                </a:solidFill>
                <a:latin typeface="Calibri"/>
              </a:rPr>
              <a:t>1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), 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t.j. </a:t>
            </a:r>
            <a:r>
              <a:rPr lang="sk-SK" sz="1600" b="1" dirty="0">
                <a:latin typeface="Calibri"/>
                <a:ea typeface="Times New Roman"/>
                <a:cs typeface="Times New Roman"/>
              </a:rPr>
              <a:t>žiadatelia, ktorí sú oprávnení vo výzve </a:t>
            </a:r>
            <a:r>
              <a:rPr lang="sk-SK" sz="1600" b="1" i="1" dirty="0">
                <a:solidFill>
                  <a:srgbClr val="FF0000"/>
                </a:solidFill>
                <a:latin typeface="Calibri"/>
                <a:ea typeface="PMingLiU"/>
                <a:cs typeface="Times New Roman"/>
              </a:rPr>
              <a:t>(1)</a:t>
            </a:r>
            <a:r>
              <a:rPr lang="sk-SK" sz="1600" b="1" i="1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sk-SK" sz="1600" b="1" dirty="0">
                <a:latin typeface="Calibri"/>
                <a:ea typeface="Times New Roman"/>
                <a:cs typeface="Times New Roman"/>
              </a:rPr>
              <a:t>nie sú oprávnení pre túto výzvu OPĽZ</a:t>
            </a:r>
            <a:r>
              <a:rPr lang="sk-SK" sz="1600" dirty="0" smtClean="0">
                <a:latin typeface="Calibri"/>
                <a:ea typeface="Times New Roman"/>
                <a:cs typeface="Times New Roman"/>
              </a:rPr>
              <a:t>)</a:t>
            </a:r>
          </a:p>
          <a:p>
            <a:pPr marL="425196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i="1" dirty="0">
                <a:solidFill>
                  <a:srgbClr val="FF0000"/>
                </a:solidFill>
                <a:latin typeface="Calibri"/>
              </a:rPr>
              <a:t>(2)</a:t>
            </a:r>
            <a:r>
              <a:rPr lang="sk-SK" b="1" dirty="0">
                <a:solidFill>
                  <a:srgbClr val="FF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sz="1600" b="1" u="sng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neziskový </a:t>
            </a:r>
            <a:r>
              <a:rPr lang="sk-SK" sz="1600" b="1" u="sng" dirty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sektor</a:t>
            </a:r>
            <a:r>
              <a:rPr lang="sk-SK" sz="1600" b="1" u="sng" dirty="0" smtClean="0">
                <a:solidFill>
                  <a:prstClr val="black"/>
                </a:solidFill>
                <a:latin typeface="Calibri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>
                <a:latin typeface="Calibri"/>
                <a:ea typeface="Times New Roman"/>
                <a:cs typeface="Times New Roman"/>
              </a:rPr>
              <a:t>Oprávneným žiadateľom sú subjekty, ktoré budú realizovať projekt na území obcí, ktoré sú uvedené </a:t>
            </a:r>
            <a:r>
              <a:rPr lang="sk-SK" sz="1600" i="1" dirty="0">
                <a:latin typeface="Calibri"/>
                <a:ea typeface="Times New Roman"/>
                <a:cs typeface="Times New Roman"/>
              </a:rPr>
              <a:t>v Prílohe č. 7b tejto výzvy – Zoznam oprávnených území obcí pre žiadateľa z </a:t>
            </a:r>
            <a:r>
              <a:rPr lang="sk-SK" sz="1600" b="1" i="1" dirty="0">
                <a:latin typeface="Calibri"/>
                <a:ea typeface="Times New Roman"/>
                <a:cs typeface="Times New Roman"/>
              </a:rPr>
              <a:t>neziskového sektora</a:t>
            </a:r>
            <a:r>
              <a:rPr lang="sk-SK" sz="1600" dirty="0">
                <a:latin typeface="Calibri"/>
                <a:ea typeface="Times New Roman"/>
                <a:cs typeface="Times New Roman"/>
              </a:rPr>
              <a:t>). 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>
                <a:solidFill>
                  <a:prstClr val="black"/>
                </a:solidFill>
                <a:latin typeface="Calibri"/>
              </a:rPr>
              <a:t>O</a:t>
            </a: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právnenosť 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žiadateľa bude overovaná z údajov uvedených </a:t>
            </a: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vo formulári </a:t>
            </a:r>
            <a:r>
              <a:rPr lang="sk-SK" sz="1600" dirty="0" err="1" smtClean="0">
                <a:solidFill>
                  <a:prstClr val="black"/>
                </a:solidFill>
                <a:latin typeface="Calibri"/>
              </a:rPr>
              <a:t>ŽoNFP</a:t>
            </a: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dirty="0" smtClean="0">
                <a:solidFill>
                  <a:prstClr val="black"/>
                </a:solidFill>
                <a:latin typeface="Calibri"/>
              </a:rPr>
              <a:t>Ak </a:t>
            </a:r>
            <a:r>
              <a:rPr lang="sk-SK" sz="1600" dirty="0">
                <a:solidFill>
                  <a:prstClr val="black"/>
                </a:solidFill>
                <a:latin typeface="Calibri"/>
              </a:rPr>
              <a:t>relevantné</a:t>
            </a:r>
            <a:r>
              <a:rPr lang="sk-SK" sz="16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sk-SK" sz="1600" b="1" dirty="0">
                <a:solidFill>
                  <a:srgbClr val="0070C0"/>
                </a:solidFill>
                <a:latin typeface="Calibri"/>
              </a:rPr>
              <a:t>Príloha č. </a:t>
            </a:r>
            <a:r>
              <a:rPr lang="sk-SK" sz="1600" b="1" dirty="0" smtClean="0">
                <a:solidFill>
                  <a:srgbClr val="0070C0"/>
                </a:solidFill>
                <a:latin typeface="Calibri"/>
              </a:rPr>
              <a:t>19 </a:t>
            </a:r>
            <a:r>
              <a:rPr lang="sk-SK" sz="1600" b="1" dirty="0" err="1" smtClean="0">
                <a:solidFill>
                  <a:srgbClr val="0070C0"/>
                </a:solidFill>
                <a:latin typeface="Calibri"/>
              </a:rPr>
              <a:t>ŽoNFP</a:t>
            </a:r>
            <a:r>
              <a:rPr lang="sk-SK" sz="1600" b="1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sk-SK" sz="1600" b="1" dirty="0">
                <a:solidFill>
                  <a:srgbClr val="0070C0"/>
                </a:solidFill>
                <a:latin typeface="Calibri"/>
              </a:rPr>
              <a:t>- </a:t>
            </a:r>
            <a:r>
              <a:rPr lang="sk-SK" sz="1600" i="1" dirty="0">
                <a:solidFill>
                  <a:srgbClr val="0070C0"/>
                </a:solidFill>
                <a:latin typeface="Calibri"/>
              </a:rPr>
              <a:t>Súhrnné čestné vyhlásenie 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(2)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(1), </a:t>
            </a:r>
            <a:r>
              <a:rPr lang="sk-SK" sz="1600" i="1" dirty="0">
                <a:solidFill>
                  <a:srgbClr val="FF0000"/>
                </a:solidFill>
                <a:latin typeface="Calibri"/>
              </a:rPr>
              <a:t>(2</a:t>
            </a:r>
            <a:r>
              <a:rPr lang="sk-SK" sz="1600" i="1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Neoprávnenými 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žiadateľmi sú žiadatelia, ktorí plánujú r</a:t>
            </a: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ekonštrukciu 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budovy, ktorá </a:t>
            </a: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nie je v ich vlastníctve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, a zároveň žiadateľ: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Calibri"/>
              <a:buChar char="-"/>
            </a:pP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v predmetnej nehnuteľnosti neposkytuje 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sociálne služby v zmysle § 24d) zákona č. 448/2008 </a:t>
            </a:r>
            <a:r>
              <a:rPr lang="sk-SK" sz="16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Z.z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 o sociálnych službách v znení neskorších predpisov (ďalej len zákon o sociálnych službách),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Calibri"/>
              <a:buChar char="-"/>
            </a:pP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plánuje, že poskytovanie sociálnych služieb 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v zmysle vyššie citovaných ustanovení zákona </a:t>
            </a:r>
            <a:r>
              <a:rPr lang="sk-SK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bude zabezpečené treťou osobou odlišnou od žiadateľa</a:t>
            </a:r>
            <a:r>
              <a:rPr lang="sk-SK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sk-SK" sz="2000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sk-SK" sz="1600" i="1" dirty="0">
              <a:solidFill>
                <a:srgbClr val="FF0000"/>
              </a:solidFill>
              <a:latin typeface="Calibri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dirty="0" smtClean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latin typeface="+mn-lt"/>
                <a:cs typeface="+mn-cs"/>
              </a:rPr>
              <a:t> </a:t>
            </a:r>
            <a:r>
              <a:rPr lang="sk-SK" sz="1600" b="1" dirty="0" smtClean="0">
                <a:latin typeface="+mn-lt"/>
                <a:cs typeface="+mn-cs"/>
              </a:rPr>
              <a:t>      </a:t>
            </a:r>
            <a:endParaRPr lang="sk-SK" sz="1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1115</Words>
  <Application>Microsoft Office PowerPoint</Application>
  <PresentationFormat>Prezentácia na obrazovke (4:3)</PresentationFormat>
  <Paragraphs>604</Paragraphs>
  <Slides>45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45</vt:i4>
      </vt:variant>
    </vt:vector>
  </HeadingPairs>
  <TitlesOfParts>
    <vt:vector size="54" baseType="lpstr">
      <vt:lpstr>Arial</vt:lpstr>
      <vt:lpstr>Calibri</vt:lpstr>
      <vt:lpstr>PMingLiU</vt:lpstr>
      <vt:lpstr>Times New Roman</vt:lpstr>
      <vt:lpstr>Verdana</vt:lpstr>
      <vt:lpstr>WenQuanYi Zen Hei</vt:lpstr>
      <vt:lpstr>Wingdings</vt:lpstr>
      <vt:lpstr>Motív Office</vt:lpstr>
      <vt:lpstr>1_Motív Office</vt:lpstr>
      <vt:lpstr>OPERAČNÝ PROGRAM  ĽUDSKÉ ZDROJE</vt:lpstr>
      <vt:lpstr>  </vt:lpstr>
      <vt:lpstr> </vt:lpstr>
      <vt:lpstr> </vt:lpstr>
      <vt:lpstr>  </vt:lpstr>
      <vt:lpstr>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218</cp:revision>
  <dcterms:created xsi:type="dcterms:W3CDTF">2015-06-03T20:40:01Z</dcterms:created>
  <dcterms:modified xsi:type="dcterms:W3CDTF">2017-09-28T09:38:19Z</dcterms:modified>
</cp:coreProperties>
</file>