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86" r:id="rId7"/>
    <p:sldId id="261" r:id="rId8"/>
    <p:sldId id="262" r:id="rId9"/>
    <p:sldId id="304"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9" r:id="rId26"/>
    <p:sldId id="278" r:id="rId27"/>
    <p:sldId id="280" r:id="rId28"/>
    <p:sldId id="284" r:id="rId29"/>
    <p:sldId id="281" r:id="rId30"/>
    <p:sldId id="282" r:id="rId31"/>
    <p:sldId id="283" r:id="rId32"/>
    <p:sldId id="285"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sk-SK"/>
              <a:t>Kliknutím upravte štýl predlohy nadpisu</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a:t>Kliknutím upravte štýl predlohy podnadpisu</a:t>
            </a:r>
            <a:endParaRPr lang="en-US" dirty="0"/>
          </a:p>
        </p:txBody>
      </p:sp>
      <p:sp>
        <p:nvSpPr>
          <p:cNvPr id="4" name="Date Placeholder 3"/>
          <p:cNvSpPr>
            <a:spLocks noGrp="1"/>
          </p:cNvSpPr>
          <p:nvPr>
            <p:ph type="dt" sz="half" idx="10"/>
          </p:nvPr>
        </p:nvSpPr>
        <p:spPr/>
        <p:txBody>
          <a:bodyPr/>
          <a:lstStyle/>
          <a:p>
            <a:fld id="{D260685A-316C-4C5C-9417-6D8DB3BB5A99}" type="datetimeFigureOut">
              <a:rPr lang="sk-SK" smtClean="0"/>
              <a:t>19.08.2022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88481E8-BAA4-4F2E-9AFB-BAA463102811}" type="slidenum">
              <a:rPr lang="sk-SK" smtClean="0"/>
              <a:t>‹#›</a:t>
            </a:fld>
            <a:endParaRPr lang="sk-SK"/>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6326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ok s popis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Kliknutím na ikonu pridáte obrázok</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a:t>Kliknite sem a upravte štýly predlohy textu</a:t>
            </a:r>
          </a:p>
        </p:txBody>
      </p:sp>
      <p:sp>
        <p:nvSpPr>
          <p:cNvPr id="3" name="Date Placeholder 2"/>
          <p:cNvSpPr>
            <a:spLocks noGrp="1"/>
          </p:cNvSpPr>
          <p:nvPr>
            <p:ph type="dt" sz="half" idx="10"/>
          </p:nvPr>
        </p:nvSpPr>
        <p:spPr/>
        <p:txBody>
          <a:bodyPr/>
          <a:lstStyle/>
          <a:p>
            <a:fld id="{D260685A-316C-4C5C-9417-6D8DB3BB5A99}" type="datetimeFigureOut">
              <a:rPr lang="sk-SK" smtClean="0"/>
              <a:t>19.08.2022</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388481E8-BAA4-4F2E-9AFB-BAA463102811}" type="slidenum">
              <a:rPr lang="sk-SK" smtClean="0"/>
              <a:t>‹#›</a:t>
            </a:fld>
            <a:endParaRPr lang="sk-SK"/>
          </a:p>
        </p:txBody>
      </p:sp>
    </p:spTree>
    <p:extLst>
      <p:ext uri="{BB962C8B-B14F-4D97-AF65-F5344CB8AC3E}">
        <p14:creationId xmlns:p14="http://schemas.microsoft.com/office/powerpoint/2010/main" val="3689004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ov a popis">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sk-SK"/>
              <a:t>Kliknutím upravte štýl predlohy nadpisu</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D260685A-316C-4C5C-9417-6D8DB3BB5A99}" type="datetimeFigureOut">
              <a:rPr lang="sk-SK" smtClean="0"/>
              <a:t>19.08.2022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88481E8-BAA4-4F2E-9AFB-BAA463102811}" type="slidenum">
              <a:rPr lang="sk-SK" smtClean="0"/>
              <a:t>‹#›</a:t>
            </a:fld>
            <a:endParaRPr lang="sk-SK"/>
          </a:p>
        </p:txBody>
      </p:sp>
    </p:spTree>
    <p:extLst>
      <p:ext uri="{BB962C8B-B14F-4D97-AF65-F5344CB8AC3E}">
        <p14:creationId xmlns:p14="http://schemas.microsoft.com/office/powerpoint/2010/main" val="1754917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onuka s popisom">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sk-SK"/>
              <a:t>Kliknutím upravte štýl predlohy nadpisu</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a:t>Kliknite sem a upravte štýly predlohy textu</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D260685A-316C-4C5C-9417-6D8DB3BB5A99}" type="datetimeFigureOut">
              <a:rPr lang="sk-SK" smtClean="0"/>
              <a:t>19.08.2022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88481E8-BAA4-4F2E-9AFB-BAA463102811}" type="slidenum">
              <a:rPr lang="sk-SK" smtClean="0"/>
              <a:t>‹#›</a:t>
            </a:fld>
            <a:endParaRPr lang="sk-SK"/>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95345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s názv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sk-SK"/>
              <a:t>Kliknutím upravte štýl predlohy nadpisu</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D260685A-316C-4C5C-9417-6D8DB3BB5A99}" type="datetimeFigureOut">
              <a:rPr lang="sk-SK" smtClean="0"/>
              <a:t>19.08.2022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88481E8-BAA4-4F2E-9AFB-BAA463102811}" type="slidenum">
              <a:rPr lang="sk-SK" smtClean="0"/>
              <a:t>‹#›</a:t>
            </a:fld>
            <a:endParaRPr lang="sk-SK"/>
          </a:p>
        </p:txBody>
      </p:sp>
    </p:spTree>
    <p:extLst>
      <p:ext uri="{BB962C8B-B14F-4D97-AF65-F5344CB8AC3E}">
        <p14:creationId xmlns:p14="http://schemas.microsoft.com/office/powerpoint/2010/main" val="1476034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s názvom ponuky">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sk-SK"/>
              <a:t>Kliknutím upravte štýl predlohy nadpisu</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sk-SK"/>
              <a:t>Kliknite sem a upravte štýly predlohy textu</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D260685A-316C-4C5C-9417-6D8DB3BB5A99}" type="datetimeFigureOut">
              <a:rPr lang="sk-SK" smtClean="0"/>
              <a:t>19.08.2022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88481E8-BAA4-4F2E-9AFB-BAA463102811}" type="slidenum">
              <a:rPr lang="sk-SK" smtClean="0"/>
              <a:t>‹#›</a:t>
            </a:fld>
            <a:endParaRPr lang="sk-SK"/>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714150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alebo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sk-SK"/>
              <a:t>Kliknutím upravte štýl predlohy nadpisu</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sk-SK"/>
              <a:t>Kliknite sem a upravte štýly predlohy textu</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D260685A-316C-4C5C-9417-6D8DB3BB5A99}" type="datetimeFigureOut">
              <a:rPr lang="sk-SK" smtClean="0"/>
              <a:t>19.08.2022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88481E8-BAA4-4F2E-9AFB-BAA463102811}" type="slidenum">
              <a:rPr lang="sk-SK" smtClean="0"/>
              <a:t>‹#›</a:t>
            </a:fld>
            <a:endParaRPr lang="sk-SK"/>
          </a:p>
        </p:txBody>
      </p:sp>
    </p:spTree>
    <p:extLst>
      <p:ext uri="{BB962C8B-B14F-4D97-AF65-F5344CB8AC3E}">
        <p14:creationId xmlns:p14="http://schemas.microsoft.com/office/powerpoint/2010/main" val="322722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sk-SK"/>
              <a:t>Kliknutím upravte štýl predlohy nadpisu</a:t>
            </a:r>
            <a:endParaRPr lang="en-US" dirty="0"/>
          </a:p>
        </p:txBody>
      </p:sp>
      <p:sp>
        <p:nvSpPr>
          <p:cNvPr id="3" name="Vertical Text Placeholder 2"/>
          <p:cNvSpPr>
            <a:spLocks noGrp="1"/>
          </p:cNvSpPr>
          <p:nvPr>
            <p:ph type="body" orient="vert" idx="1"/>
          </p:nvPr>
        </p:nvSpPr>
        <p:spPr/>
        <p:txBody>
          <a:bodyPr vert="eaVert" ancho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D260685A-316C-4C5C-9417-6D8DB3BB5A99}" type="datetimeFigureOut">
              <a:rPr lang="sk-SK" smtClean="0"/>
              <a:t>19.08.2022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88481E8-BAA4-4F2E-9AFB-BAA463102811}" type="slidenum">
              <a:rPr lang="sk-SK" smtClean="0"/>
              <a:t>‹#›</a:t>
            </a:fld>
            <a:endParaRPr lang="sk-SK"/>
          </a:p>
        </p:txBody>
      </p:sp>
    </p:spTree>
    <p:extLst>
      <p:ext uri="{BB962C8B-B14F-4D97-AF65-F5344CB8AC3E}">
        <p14:creationId xmlns:p14="http://schemas.microsoft.com/office/powerpoint/2010/main" val="4114178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D260685A-316C-4C5C-9417-6D8DB3BB5A99}" type="datetimeFigureOut">
              <a:rPr lang="sk-SK" smtClean="0"/>
              <a:t>19.08.2022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88481E8-BAA4-4F2E-9AFB-BAA463102811}" type="slidenum">
              <a:rPr lang="sk-SK" smtClean="0"/>
              <a:t>‹#›</a:t>
            </a:fld>
            <a:endParaRPr lang="sk-SK"/>
          </a:p>
        </p:txBody>
      </p:sp>
    </p:spTree>
    <p:extLst>
      <p:ext uri="{BB962C8B-B14F-4D97-AF65-F5344CB8AC3E}">
        <p14:creationId xmlns:p14="http://schemas.microsoft.com/office/powerpoint/2010/main" val="3519148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idx="1"/>
          </p:nvPr>
        </p:nvSpPr>
        <p:spPr/>
        <p:txBody>
          <a:bodyPr anchor="ct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D260685A-316C-4C5C-9417-6D8DB3BB5A99}" type="datetimeFigureOut">
              <a:rPr lang="sk-SK" smtClean="0"/>
              <a:t>19.08.2022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88481E8-BAA4-4F2E-9AFB-BAA463102811}" type="slidenum">
              <a:rPr lang="sk-SK" smtClean="0"/>
              <a:t>‹#›</a:t>
            </a:fld>
            <a:endParaRPr lang="sk-SK"/>
          </a:p>
        </p:txBody>
      </p:sp>
    </p:spTree>
    <p:extLst>
      <p:ext uri="{BB962C8B-B14F-4D97-AF65-F5344CB8AC3E}">
        <p14:creationId xmlns:p14="http://schemas.microsoft.com/office/powerpoint/2010/main" val="288277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sk-SK"/>
              <a:t>Kliknutím upravte štýl predlohy nadpisu</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D260685A-316C-4C5C-9417-6D8DB3BB5A99}" type="datetimeFigureOut">
              <a:rPr lang="sk-SK" smtClean="0"/>
              <a:t>19.08.2022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88481E8-BAA4-4F2E-9AFB-BAA463102811}" type="slidenum">
              <a:rPr lang="sk-SK" smtClean="0"/>
              <a:t>‹#›</a:t>
            </a:fld>
            <a:endParaRPr lang="sk-SK"/>
          </a:p>
        </p:txBody>
      </p:sp>
    </p:spTree>
    <p:extLst>
      <p:ext uri="{BB962C8B-B14F-4D97-AF65-F5344CB8AC3E}">
        <p14:creationId xmlns:p14="http://schemas.microsoft.com/office/powerpoint/2010/main" val="1690725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D260685A-316C-4C5C-9417-6D8DB3BB5A99}" type="datetimeFigureOut">
              <a:rPr lang="sk-SK" smtClean="0"/>
              <a:t>19.08.2022</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388481E8-BAA4-4F2E-9AFB-BAA463102811}" type="slidenum">
              <a:rPr lang="sk-SK" smtClean="0"/>
              <a:t>‹#›</a:t>
            </a:fld>
            <a:endParaRPr lang="sk-SK"/>
          </a:p>
        </p:txBody>
      </p:sp>
    </p:spTree>
    <p:extLst>
      <p:ext uri="{BB962C8B-B14F-4D97-AF65-F5344CB8AC3E}">
        <p14:creationId xmlns:p14="http://schemas.microsoft.com/office/powerpoint/2010/main" val="1344649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k-SK"/>
              <a:t>Kliknutím upravte štýl predlohy nadpisu</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D260685A-316C-4C5C-9417-6D8DB3BB5A99}" type="datetimeFigureOut">
              <a:rPr lang="sk-SK" smtClean="0"/>
              <a:t>19.08.2022</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388481E8-BAA4-4F2E-9AFB-BAA463102811}" type="slidenum">
              <a:rPr lang="sk-SK" smtClean="0"/>
              <a:t>‹#›</a:t>
            </a:fld>
            <a:endParaRPr lang="sk-SK"/>
          </a:p>
        </p:txBody>
      </p:sp>
    </p:spTree>
    <p:extLst>
      <p:ext uri="{BB962C8B-B14F-4D97-AF65-F5344CB8AC3E}">
        <p14:creationId xmlns:p14="http://schemas.microsoft.com/office/powerpoint/2010/main" val="3974299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Date Placeholder 2"/>
          <p:cNvSpPr>
            <a:spLocks noGrp="1"/>
          </p:cNvSpPr>
          <p:nvPr>
            <p:ph type="dt" sz="half" idx="10"/>
          </p:nvPr>
        </p:nvSpPr>
        <p:spPr/>
        <p:txBody>
          <a:bodyPr/>
          <a:lstStyle/>
          <a:p>
            <a:fld id="{D260685A-316C-4C5C-9417-6D8DB3BB5A99}" type="datetimeFigureOut">
              <a:rPr lang="sk-SK" smtClean="0"/>
              <a:t>19.08.2022</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388481E8-BAA4-4F2E-9AFB-BAA463102811}" type="slidenum">
              <a:rPr lang="sk-SK" smtClean="0"/>
              <a:t>‹#›</a:t>
            </a:fld>
            <a:endParaRPr lang="sk-SK"/>
          </a:p>
        </p:txBody>
      </p:sp>
    </p:spTree>
    <p:extLst>
      <p:ext uri="{BB962C8B-B14F-4D97-AF65-F5344CB8AC3E}">
        <p14:creationId xmlns:p14="http://schemas.microsoft.com/office/powerpoint/2010/main" val="2706311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60685A-316C-4C5C-9417-6D8DB3BB5A99}" type="datetimeFigureOut">
              <a:rPr lang="sk-SK" smtClean="0"/>
              <a:t>19.08.2022</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388481E8-BAA4-4F2E-9AFB-BAA463102811}" type="slidenum">
              <a:rPr lang="sk-SK" smtClean="0"/>
              <a:t>‹#›</a:t>
            </a:fld>
            <a:endParaRPr lang="sk-SK"/>
          </a:p>
        </p:txBody>
      </p:sp>
    </p:spTree>
    <p:extLst>
      <p:ext uri="{BB962C8B-B14F-4D97-AF65-F5344CB8AC3E}">
        <p14:creationId xmlns:p14="http://schemas.microsoft.com/office/powerpoint/2010/main" val="1661838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sk-SK"/>
              <a:t>Kliknutím upravte štýl predlohy nadpisu</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D260685A-316C-4C5C-9417-6D8DB3BB5A99}" type="datetimeFigureOut">
              <a:rPr lang="sk-SK" smtClean="0"/>
              <a:t>19.08.2022</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388481E8-BAA4-4F2E-9AFB-BAA463102811}" type="slidenum">
              <a:rPr lang="sk-SK" smtClean="0"/>
              <a:t>‹#›</a:t>
            </a:fld>
            <a:endParaRPr lang="sk-SK"/>
          </a:p>
        </p:txBody>
      </p:sp>
    </p:spTree>
    <p:extLst>
      <p:ext uri="{BB962C8B-B14F-4D97-AF65-F5344CB8AC3E}">
        <p14:creationId xmlns:p14="http://schemas.microsoft.com/office/powerpoint/2010/main" val="3273220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sk-SK"/>
              <a:t>Kliknutím upravte štýl predlohy nadpisu</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Kliknutím na ikonu pridáte obrázok</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D260685A-316C-4C5C-9417-6D8DB3BB5A99}" type="datetimeFigureOut">
              <a:rPr lang="sk-SK" smtClean="0"/>
              <a:t>19.08.2022</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388481E8-BAA4-4F2E-9AFB-BAA463102811}" type="slidenum">
              <a:rPr lang="sk-SK" smtClean="0"/>
              <a:t>‹#›</a:t>
            </a:fld>
            <a:endParaRPr lang="sk-SK"/>
          </a:p>
        </p:txBody>
      </p:sp>
    </p:spTree>
    <p:extLst>
      <p:ext uri="{BB962C8B-B14F-4D97-AF65-F5344CB8AC3E}">
        <p14:creationId xmlns:p14="http://schemas.microsoft.com/office/powerpoint/2010/main" val="3801627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sk-SK"/>
              <a:t>Kliknutím upravte štýl predlohy nadpisu</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260685A-316C-4C5C-9417-6D8DB3BB5A99}" type="datetimeFigureOut">
              <a:rPr lang="sk-SK" smtClean="0"/>
              <a:t>19.08.2022</a:t>
            </a:fld>
            <a:endParaRPr lang="sk-SK"/>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sk-SK"/>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388481E8-BAA4-4F2E-9AFB-BAA463102811}" type="slidenum">
              <a:rPr lang="sk-SK" smtClean="0"/>
              <a:t>‹#›</a:t>
            </a:fld>
            <a:endParaRPr lang="sk-SK"/>
          </a:p>
        </p:txBody>
      </p:sp>
    </p:spTree>
    <p:extLst>
      <p:ext uri="{BB962C8B-B14F-4D97-AF65-F5344CB8AC3E}">
        <p14:creationId xmlns:p14="http://schemas.microsoft.com/office/powerpoint/2010/main" val="121077692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3" Type="http://schemas.openxmlformats.org/officeDocument/2006/relationships/image" Target="../media/image21.gif"/><Relationship Id="rId18" Type="http://schemas.openxmlformats.org/officeDocument/2006/relationships/image" Target="../media/image26.gif"/><Relationship Id="rId26" Type="http://schemas.openxmlformats.org/officeDocument/2006/relationships/image" Target="../media/image34.gif"/><Relationship Id="rId39" Type="http://schemas.openxmlformats.org/officeDocument/2006/relationships/image" Target="../media/image47.gif"/><Relationship Id="rId21" Type="http://schemas.openxmlformats.org/officeDocument/2006/relationships/image" Target="../media/image29.gif"/><Relationship Id="rId34" Type="http://schemas.openxmlformats.org/officeDocument/2006/relationships/image" Target="../media/image42.gif"/><Relationship Id="rId42" Type="http://schemas.openxmlformats.org/officeDocument/2006/relationships/image" Target="../media/image50.gif"/><Relationship Id="rId7" Type="http://schemas.openxmlformats.org/officeDocument/2006/relationships/image" Target="../media/image15.gif"/><Relationship Id="rId2" Type="http://schemas.openxmlformats.org/officeDocument/2006/relationships/image" Target="../media/image10.jpeg"/><Relationship Id="rId16" Type="http://schemas.openxmlformats.org/officeDocument/2006/relationships/image" Target="../media/image24.gif"/><Relationship Id="rId20" Type="http://schemas.openxmlformats.org/officeDocument/2006/relationships/image" Target="../media/image28.gif"/><Relationship Id="rId29" Type="http://schemas.openxmlformats.org/officeDocument/2006/relationships/image" Target="../media/image37.gif"/><Relationship Id="rId41" Type="http://schemas.openxmlformats.org/officeDocument/2006/relationships/image" Target="../media/image49.gif"/><Relationship Id="rId1" Type="http://schemas.openxmlformats.org/officeDocument/2006/relationships/slideLayout" Target="../slideLayouts/slideLayout2.xml"/><Relationship Id="rId6" Type="http://schemas.openxmlformats.org/officeDocument/2006/relationships/image" Target="../media/image14.gif"/><Relationship Id="rId11" Type="http://schemas.openxmlformats.org/officeDocument/2006/relationships/image" Target="../media/image19.gif"/><Relationship Id="rId24" Type="http://schemas.openxmlformats.org/officeDocument/2006/relationships/image" Target="../media/image32.gif"/><Relationship Id="rId32" Type="http://schemas.openxmlformats.org/officeDocument/2006/relationships/image" Target="../media/image40.gif"/><Relationship Id="rId37" Type="http://schemas.openxmlformats.org/officeDocument/2006/relationships/image" Target="../media/image45.gif"/><Relationship Id="rId40" Type="http://schemas.openxmlformats.org/officeDocument/2006/relationships/image" Target="../media/image48.gif"/><Relationship Id="rId5" Type="http://schemas.openxmlformats.org/officeDocument/2006/relationships/image" Target="../media/image13.gif"/><Relationship Id="rId15" Type="http://schemas.openxmlformats.org/officeDocument/2006/relationships/image" Target="../media/image23.gif"/><Relationship Id="rId23" Type="http://schemas.openxmlformats.org/officeDocument/2006/relationships/image" Target="../media/image31.gif"/><Relationship Id="rId28" Type="http://schemas.openxmlformats.org/officeDocument/2006/relationships/image" Target="../media/image36.gif"/><Relationship Id="rId36" Type="http://schemas.openxmlformats.org/officeDocument/2006/relationships/image" Target="../media/image44.gif"/><Relationship Id="rId10" Type="http://schemas.openxmlformats.org/officeDocument/2006/relationships/image" Target="../media/image18.gif"/><Relationship Id="rId19" Type="http://schemas.openxmlformats.org/officeDocument/2006/relationships/image" Target="../media/image27.gif"/><Relationship Id="rId31" Type="http://schemas.openxmlformats.org/officeDocument/2006/relationships/image" Target="../media/image39.gif"/><Relationship Id="rId4" Type="http://schemas.openxmlformats.org/officeDocument/2006/relationships/image" Target="../media/image12.gif"/><Relationship Id="rId9" Type="http://schemas.openxmlformats.org/officeDocument/2006/relationships/image" Target="../media/image17.gif"/><Relationship Id="rId14" Type="http://schemas.openxmlformats.org/officeDocument/2006/relationships/image" Target="../media/image22.gif"/><Relationship Id="rId22" Type="http://schemas.openxmlformats.org/officeDocument/2006/relationships/image" Target="../media/image30.gif"/><Relationship Id="rId27" Type="http://schemas.openxmlformats.org/officeDocument/2006/relationships/image" Target="../media/image35.gif"/><Relationship Id="rId30" Type="http://schemas.openxmlformats.org/officeDocument/2006/relationships/image" Target="../media/image38.gif"/><Relationship Id="rId35" Type="http://schemas.openxmlformats.org/officeDocument/2006/relationships/image" Target="../media/image43.gif"/><Relationship Id="rId43" Type="http://schemas.openxmlformats.org/officeDocument/2006/relationships/image" Target="../media/image51.gif"/><Relationship Id="rId8" Type="http://schemas.openxmlformats.org/officeDocument/2006/relationships/image" Target="../media/image16.gif"/><Relationship Id="rId3" Type="http://schemas.openxmlformats.org/officeDocument/2006/relationships/image" Target="../media/image11.gif"/><Relationship Id="rId12" Type="http://schemas.openxmlformats.org/officeDocument/2006/relationships/image" Target="../media/image20.gif"/><Relationship Id="rId17" Type="http://schemas.openxmlformats.org/officeDocument/2006/relationships/image" Target="../media/image25.gif"/><Relationship Id="rId25" Type="http://schemas.openxmlformats.org/officeDocument/2006/relationships/image" Target="../media/image33.gif"/><Relationship Id="rId33" Type="http://schemas.openxmlformats.org/officeDocument/2006/relationships/image" Target="../media/image41.gif"/><Relationship Id="rId38" Type="http://schemas.openxmlformats.org/officeDocument/2006/relationships/image" Target="../media/image46.gif"/></Relationships>
</file>

<file path=ppt/slides/_rels/slide1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BEB212-D453-00F4-CA30-FA1BFBF371AC}"/>
              </a:ext>
            </a:extLst>
          </p:cNvPr>
          <p:cNvSpPr>
            <a:spLocks noGrp="1"/>
          </p:cNvSpPr>
          <p:nvPr>
            <p:ph type="ctrTitle"/>
          </p:nvPr>
        </p:nvSpPr>
        <p:spPr/>
        <p:txBody>
          <a:bodyPr/>
          <a:lstStyle/>
          <a:p>
            <a:pPr algn="ctr"/>
            <a:r>
              <a:rPr lang="sk-SK" b="1" dirty="0"/>
              <a:t>Podpora najmenej rozvinutých okresov</a:t>
            </a:r>
          </a:p>
        </p:txBody>
      </p:sp>
      <p:sp>
        <p:nvSpPr>
          <p:cNvPr id="3" name="Podnadpis 2">
            <a:extLst>
              <a:ext uri="{FF2B5EF4-FFF2-40B4-BE49-F238E27FC236}">
                <a16:creationId xmlns:a16="http://schemas.microsoft.com/office/drawing/2014/main" id="{249E64EE-A3D7-9463-9D05-046C5DEB327D}"/>
              </a:ext>
            </a:extLst>
          </p:cNvPr>
          <p:cNvSpPr>
            <a:spLocks noGrp="1"/>
          </p:cNvSpPr>
          <p:nvPr>
            <p:ph type="subTitle" idx="1"/>
          </p:nvPr>
        </p:nvSpPr>
        <p:spPr/>
        <p:txBody>
          <a:bodyPr/>
          <a:lstStyle/>
          <a:p>
            <a:pPr algn="just"/>
            <a:r>
              <a:rPr lang="sk-SK" b="1" dirty="0">
                <a:solidFill>
                  <a:schemeClr val="tx1"/>
                </a:solidFill>
              </a:rPr>
              <a:t>Pracovné stretnutie – prezentácia vyhlásenej výzvy na podávanie žiadostí o regionálny finančný príspevok na podporu zamestnanosti a vznik nových pracovných miest v okrese </a:t>
            </a:r>
            <a:r>
              <a:rPr lang="sk-SK" b="1" dirty="0" err="1">
                <a:solidFill>
                  <a:schemeClr val="tx1"/>
                </a:solidFill>
              </a:rPr>
              <a:t>Kežmaroka</a:t>
            </a:r>
            <a:endParaRPr lang="sk-SK" b="1" dirty="0">
              <a:solidFill>
                <a:schemeClr val="tx1"/>
              </a:solidFill>
            </a:endParaRPr>
          </a:p>
        </p:txBody>
      </p:sp>
      <p:pic>
        <p:nvPicPr>
          <p:cNvPr id="4" name="Obrázok 3">
            <a:extLst>
              <a:ext uri="{FF2B5EF4-FFF2-40B4-BE49-F238E27FC236}">
                <a16:creationId xmlns:a16="http://schemas.microsoft.com/office/drawing/2014/main" id="{9A528887-8B22-466F-F1DB-55E4A5C833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2047" y="5359592"/>
            <a:ext cx="4139953" cy="1498407"/>
          </a:xfrm>
          <a:prstGeom prst="rect">
            <a:avLst/>
          </a:prstGeom>
        </p:spPr>
      </p:pic>
      <p:pic>
        <p:nvPicPr>
          <p:cNvPr id="6" name="Obrázok 5">
            <a:extLst>
              <a:ext uri="{FF2B5EF4-FFF2-40B4-BE49-F238E27FC236}">
                <a16:creationId xmlns:a16="http://schemas.microsoft.com/office/drawing/2014/main" id="{0D782ED7-CC5A-2B97-B6DA-1123FC602D35}"/>
              </a:ext>
            </a:extLst>
          </p:cNvPr>
          <p:cNvPicPr>
            <a:picLocks noChangeAspect="1"/>
          </p:cNvPicPr>
          <p:nvPr/>
        </p:nvPicPr>
        <p:blipFill rotWithShape="1">
          <a:blip r:embed="rId3"/>
          <a:srcRect l="9101" t="15556" r="52452" b="71003"/>
          <a:stretch/>
        </p:blipFill>
        <p:spPr>
          <a:xfrm>
            <a:off x="684212" y="224900"/>
            <a:ext cx="4687409" cy="921798"/>
          </a:xfrm>
          <a:prstGeom prst="rect">
            <a:avLst/>
          </a:prstGeom>
        </p:spPr>
      </p:pic>
      <p:pic>
        <p:nvPicPr>
          <p:cNvPr id="8" name="Grafický objekt 7">
            <a:extLst>
              <a:ext uri="{FF2B5EF4-FFF2-40B4-BE49-F238E27FC236}">
                <a16:creationId xmlns:a16="http://schemas.microsoft.com/office/drawing/2014/main" id="{4EC3C367-AF42-7B94-9A87-14F1FBD7AE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43828" y="262631"/>
            <a:ext cx="3848748" cy="882294"/>
          </a:xfrm>
          <a:prstGeom prst="rect">
            <a:avLst/>
          </a:prstGeom>
        </p:spPr>
      </p:pic>
    </p:spTree>
    <p:extLst>
      <p:ext uri="{BB962C8B-B14F-4D97-AF65-F5344CB8AC3E}">
        <p14:creationId xmlns:p14="http://schemas.microsoft.com/office/powerpoint/2010/main" val="415360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488930-33DE-0A4E-D25D-14FAFA136448}"/>
              </a:ext>
            </a:extLst>
          </p:cNvPr>
          <p:cNvSpPr>
            <a:spLocks noGrp="1"/>
          </p:cNvSpPr>
          <p:nvPr>
            <p:ph type="title"/>
          </p:nvPr>
        </p:nvSpPr>
        <p:spPr>
          <a:xfrm>
            <a:off x="704906" y="4504653"/>
            <a:ext cx="8534400" cy="1507067"/>
          </a:xfrm>
        </p:spPr>
        <p:txBody>
          <a:bodyPr/>
          <a:lstStyle/>
          <a:p>
            <a:r>
              <a:rPr lang="sk-SK" dirty="0"/>
              <a:t>Plán rozvoja NRO Kežmarok</a:t>
            </a:r>
          </a:p>
        </p:txBody>
      </p:sp>
      <p:pic>
        <p:nvPicPr>
          <p:cNvPr id="5" name="Zástupný objekt pre obsah 4">
            <a:extLst>
              <a:ext uri="{FF2B5EF4-FFF2-40B4-BE49-F238E27FC236}">
                <a16:creationId xmlns:a16="http://schemas.microsoft.com/office/drawing/2014/main" id="{DC9CB13C-0072-98F7-63A6-694BD51443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7620" y="1115641"/>
            <a:ext cx="2672880" cy="2806720"/>
          </a:xfrm>
        </p:spPr>
      </p:pic>
      <p:pic>
        <p:nvPicPr>
          <p:cNvPr id="6" name="Picture 1">
            <a:extLst>
              <a:ext uri="{FF2B5EF4-FFF2-40B4-BE49-F238E27FC236}">
                <a16:creationId xmlns:a16="http://schemas.microsoft.com/office/drawing/2014/main" id="{00000000-0008-0000-0000-000001040000}"/>
              </a:ext>
            </a:extLst>
          </p:cNvPr>
          <p:cNvPicPr>
            <a:picLocks noChangeAspect="1" noChangeArrowheads="1"/>
          </p:cNvPicPr>
          <p:nvPr/>
        </p:nvPicPr>
        <p:blipFill>
          <a:blip r:embed="rId3" cstate="print"/>
          <a:srcRect/>
          <a:stretch>
            <a:fillRect/>
          </a:stretch>
        </p:blipFill>
        <p:spPr bwMode="auto">
          <a:xfrm>
            <a:off x="157578" y="134487"/>
            <a:ext cx="762000" cy="836295"/>
          </a:xfrm>
          <a:prstGeom prst="rect">
            <a:avLst/>
          </a:prstGeom>
          <a:noFill/>
        </p:spPr>
      </p:pic>
      <p:pic>
        <p:nvPicPr>
          <p:cNvPr id="7" name="Picture 2">
            <a:extLst>
              <a:ext uri="{FF2B5EF4-FFF2-40B4-BE49-F238E27FC236}">
                <a16:creationId xmlns:a16="http://schemas.microsoft.com/office/drawing/2014/main" id="{00000000-0008-0000-0000-000002040000}"/>
              </a:ext>
            </a:extLst>
          </p:cNvPr>
          <p:cNvPicPr>
            <a:picLocks noChangeAspect="1" noChangeArrowheads="1"/>
          </p:cNvPicPr>
          <p:nvPr/>
        </p:nvPicPr>
        <p:blipFill>
          <a:blip r:embed="rId4" cstate="print"/>
          <a:srcRect/>
          <a:stretch>
            <a:fillRect/>
          </a:stretch>
        </p:blipFill>
        <p:spPr bwMode="auto">
          <a:xfrm>
            <a:off x="157578" y="1126243"/>
            <a:ext cx="762000" cy="845820"/>
          </a:xfrm>
          <a:prstGeom prst="rect">
            <a:avLst/>
          </a:prstGeom>
          <a:noFill/>
        </p:spPr>
      </p:pic>
      <p:pic>
        <p:nvPicPr>
          <p:cNvPr id="8" name="Picture 3">
            <a:extLst>
              <a:ext uri="{FF2B5EF4-FFF2-40B4-BE49-F238E27FC236}">
                <a16:creationId xmlns:a16="http://schemas.microsoft.com/office/drawing/2014/main" id="{00000000-0008-0000-0000-000003040000}"/>
              </a:ext>
            </a:extLst>
          </p:cNvPr>
          <p:cNvPicPr>
            <a:picLocks noChangeAspect="1" noChangeArrowheads="1"/>
          </p:cNvPicPr>
          <p:nvPr/>
        </p:nvPicPr>
        <p:blipFill>
          <a:blip r:embed="rId5" cstate="print"/>
          <a:srcRect/>
          <a:stretch>
            <a:fillRect/>
          </a:stretch>
        </p:blipFill>
        <p:spPr bwMode="auto">
          <a:xfrm>
            <a:off x="157578" y="2127524"/>
            <a:ext cx="762000" cy="826770"/>
          </a:xfrm>
          <a:prstGeom prst="rect">
            <a:avLst/>
          </a:prstGeom>
          <a:noFill/>
        </p:spPr>
      </p:pic>
      <p:pic>
        <p:nvPicPr>
          <p:cNvPr id="9" name="Picture 4">
            <a:extLst>
              <a:ext uri="{FF2B5EF4-FFF2-40B4-BE49-F238E27FC236}">
                <a16:creationId xmlns:a16="http://schemas.microsoft.com/office/drawing/2014/main" id="{00000000-0008-0000-0000-000004040000}"/>
              </a:ext>
            </a:extLst>
          </p:cNvPr>
          <p:cNvPicPr>
            <a:picLocks noChangeAspect="1" noChangeArrowheads="1"/>
          </p:cNvPicPr>
          <p:nvPr/>
        </p:nvPicPr>
        <p:blipFill>
          <a:blip r:embed="rId6" cstate="print"/>
          <a:srcRect/>
          <a:stretch>
            <a:fillRect/>
          </a:stretch>
        </p:blipFill>
        <p:spPr bwMode="auto">
          <a:xfrm>
            <a:off x="157578" y="3109755"/>
            <a:ext cx="762000" cy="817245"/>
          </a:xfrm>
          <a:prstGeom prst="rect">
            <a:avLst/>
          </a:prstGeom>
          <a:noFill/>
        </p:spPr>
      </p:pic>
      <p:pic>
        <p:nvPicPr>
          <p:cNvPr id="10" name="Picture 5">
            <a:extLst>
              <a:ext uri="{FF2B5EF4-FFF2-40B4-BE49-F238E27FC236}">
                <a16:creationId xmlns:a16="http://schemas.microsoft.com/office/drawing/2014/main" id="{00000000-0008-0000-0000-000005040000}"/>
              </a:ext>
            </a:extLst>
          </p:cNvPr>
          <p:cNvPicPr>
            <a:picLocks noChangeAspect="1" noChangeArrowheads="1"/>
          </p:cNvPicPr>
          <p:nvPr/>
        </p:nvPicPr>
        <p:blipFill>
          <a:blip r:embed="rId7" cstate="print"/>
          <a:srcRect/>
          <a:stretch>
            <a:fillRect/>
          </a:stretch>
        </p:blipFill>
        <p:spPr bwMode="auto">
          <a:xfrm>
            <a:off x="7529244" y="3107072"/>
            <a:ext cx="795692" cy="845820"/>
          </a:xfrm>
          <a:prstGeom prst="rect">
            <a:avLst/>
          </a:prstGeom>
          <a:noFill/>
        </p:spPr>
      </p:pic>
      <p:pic>
        <p:nvPicPr>
          <p:cNvPr id="11" name="Picture 6">
            <a:extLst>
              <a:ext uri="{FF2B5EF4-FFF2-40B4-BE49-F238E27FC236}">
                <a16:creationId xmlns:a16="http://schemas.microsoft.com/office/drawing/2014/main" id="{00000000-0008-0000-0000-000006040000}"/>
              </a:ext>
            </a:extLst>
          </p:cNvPr>
          <p:cNvPicPr>
            <a:picLocks noChangeAspect="1" noChangeArrowheads="1"/>
          </p:cNvPicPr>
          <p:nvPr/>
        </p:nvPicPr>
        <p:blipFill>
          <a:blip r:embed="rId8" cstate="print"/>
          <a:srcRect/>
          <a:stretch>
            <a:fillRect/>
          </a:stretch>
        </p:blipFill>
        <p:spPr bwMode="auto">
          <a:xfrm>
            <a:off x="1080856" y="134487"/>
            <a:ext cx="762000" cy="817245"/>
          </a:xfrm>
          <a:prstGeom prst="rect">
            <a:avLst/>
          </a:prstGeom>
          <a:noFill/>
        </p:spPr>
      </p:pic>
      <p:pic>
        <p:nvPicPr>
          <p:cNvPr id="12" name="Picture 7">
            <a:extLst>
              <a:ext uri="{FF2B5EF4-FFF2-40B4-BE49-F238E27FC236}">
                <a16:creationId xmlns:a16="http://schemas.microsoft.com/office/drawing/2014/main" id="{00000000-0008-0000-0000-000007040000}"/>
              </a:ext>
            </a:extLst>
          </p:cNvPr>
          <p:cNvPicPr>
            <a:picLocks noChangeAspect="1" noChangeArrowheads="1"/>
          </p:cNvPicPr>
          <p:nvPr/>
        </p:nvPicPr>
        <p:blipFill>
          <a:blip r:embed="rId9" cstate="print"/>
          <a:srcRect/>
          <a:stretch>
            <a:fillRect/>
          </a:stretch>
        </p:blipFill>
        <p:spPr bwMode="auto">
          <a:xfrm>
            <a:off x="1080856" y="1126243"/>
            <a:ext cx="762000" cy="842103"/>
          </a:xfrm>
          <a:prstGeom prst="rect">
            <a:avLst/>
          </a:prstGeom>
          <a:noFill/>
        </p:spPr>
      </p:pic>
      <p:pic>
        <p:nvPicPr>
          <p:cNvPr id="13" name="Picture 8">
            <a:extLst>
              <a:ext uri="{FF2B5EF4-FFF2-40B4-BE49-F238E27FC236}">
                <a16:creationId xmlns:a16="http://schemas.microsoft.com/office/drawing/2014/main" id="{00000000-0008-0000-0000-000008040000}"/>
              </a:ext>
            </a:extLst>
          </p:cNvPr>
          <p:cNvPicPr>
            <a:picLocks noChangeAspect="1" noChangeArrowheads="1"/>
          </p:cNvPicPr>
          <p:nvPr/>
        </p:nvPicPr>
        <p:blipFill>
          <a:blip r:embed="rId10" cstate="print"/>
          <a:srcRect/>
          <a:stretch>
            <a:fillRect/>
          </a:stretch>
        </p:blipFill>
        <p:spPr bwMode="auto">
          <a:xfrm>
            <a:off x="1080856" y="2131971"/>
            <a:ext cx="762000" cy="836295"/>
          </a:xfrm>
          <a:prstGeom prst="rect">
            <a:avLst/>
          </a:prstGeom>
          <a:noFill/>
        </p:spPr>
      </p:pic>
      <p:pic>
        <p:nvPicPr>
          <p:cNvPr id="14" name="Picture 9">
            <a:extLst>
              <a:ext uri="{FF2B5EF4-FFF2-40B4-BE49-F238E27FC236}">
                <a16:creationId xmlns:a16="http://schemas.microsoft.com/office/drawing/2014/main" id="{00000000-0008-0000-0000-000009040000}"/>
              </a:ext>
            </a:extLst>
          </p:cNvPr>
          <p:cNvPicPr>
            <a:picLocks noChangeAspect="1" noChangeArrowheads="1"/>
          </p:cNvPicPr>
          <p:nvPr/>
        </p:nvPicPr>
        <p:blipFill>
          <a:blip r:embed="rId11" cstate="print"/>
          <a:srcRect/>
          <a:stretch>
            <a:fillRect/>
          </a:stretch>
        </p:blipFill>
        <p:spPr bwMode="auto">
          <a:xfrm>
            <a:off x="1080856" y="3105115"/>
            <a:ext cx="762000" cy="840105"/>
          </a:xfrm>
          <a:prstGeom prst="rect">
            <a:avLst/>
          </a:prstGeom>
          <a:noFill/>
        </p:spPr>
      </p:pic>
      <p:pic>
        <p:nvPicPr>
          <p:cNvPr id="15" name="Picture 10">
            <a:extLst>
              <a:ext uri="{FF2B5EF4-FFF2-40B4-BE49-F238E27FC236}">
                <a16:creationId xmlns:a16="http://schemas.microsoft.com/office/drawing/2014/main" id="{00000000-0008-0000-0000-00000A040000}"/>
              </a:ext>
            </a:extLst>
          </p:cNvPr>
          <p:cNvPicPr>
            <a:picLocks noChangeAspect="1" noChangeArrowheads="1"/>
          </p:cNvPicPr>
          <p:nvPr/>
        </p:nvPicPr>
        <p:blipFill>
          <a:blip r:embed="rId12" cstate="print"/>
          <a:srcRect/>
          <a:stretch>
            <a:fillRect/>
          </a:stretch>
        </p:blipFill>
        <p:spPr bwMode="auto">
          <a:xfrm>
            <a:off x="6651305" y="2132286"/>
            <a:ext cx="762000" cy="817245"/>
          </a:xfrm>
          <a:prstGeom prst="rect">
            <a:avLst/>
          </a:prstGeom>
          <a:noFill/>
        </p:spPr>
      </p:pic>
      <p:pic>
        <p:nvPicPr>
          <p:cNvPr id="16" name="Picture 11">
            <a:extLst>
              <a:ext uri="{FF2B5EF4-FFF2-40B4-BE49-F238E27FC236}">
                <a16:creationId xmlns:a16="http://schemas.microsoft.com/office/drawing/2014/main" id="{00000000-0008-0000-0000-00000B040000}"/>
              </a:ext>
            </a:extLst>
          </p:cNvPr>
          <p:cNvPicPr>
            <a:picLocks noChangeAspect="1" noChangeArrowheads="1"/>
          </p:cNvPicPr>
          <p:nvPr/>
        </p:nvPicPr>
        <p:blipFill>
          <a:blip r:embed="rId13" cstate="print"/>
          <a:srcRect/>
          <a:stretch>
            <a:fillRect/>
          </a:stretch>
        </p:blipFill>
        <p:spPr bwMode="auto">
          <a:xfrm>
            <a:off x="2022599" y="134487"/>
            <a:ext cx="762000" cy="845820"/>
          </a:xfrm>
          <a:prstGeom prst="rect">
            <a:avLst/>
          </a:prstGeom>
          <a:noFill/>
        </p:spPr>
      </p:pic>
      <p:pic>
        <p:nvPicPr>
          <p:cNvPr id="17" name="Picture 12">
            <a:extLst>
              <a:ext uri="{FF2B5EF4-FFF2-40B4-BE49-F238E27FC236}">
                <a16:creationId xmlns:a16="http://schemas.microsoft.com/office/drawing/2014/main" id="{00000000-0008-0000-0000-00000C040000}"/>
              </a:ext>
            </a:extLst>
          </p:cNvPr>
          <p:cNvPicPr>
            <a:picLocks noChangeAspect="1" noChangeArrowheads="1"/>
          </p:cNvPicPr>
          <p:nvPr/>
        </p:nvPicPr>
        <p:blipFill>
          <a:blip r:embed="rId14" cstate="print"/>
          <a:srcRect/>
          <a:stretch>
            <a:fillRect/>
          </a:stretch>
        </p:blipFill>
        <p:spPr bwMode="auto">
          <a:xfrm>
            <a:off x="2022599" y="1126243"/>
            <a:ext cx="763070" cy="842102"/>
          </a:xfrm>
          <a:prstGeom prst="rect">
            <a:avLst/>
          </a:prstGeom>
          <a:noFill/>
        </p:spPr>
      </p:pic>
      <p:pic>
        <p:nvPicPr>
          <p:cNvPr id="18" name="Picture 13">
            <a:extLst>
              <a:ext uri="{FF2B5EF4-FFF2-40B4-BE49-F238E27FC236}">
                <a16:creationId xmlns:a16="http://schemas.microsoft.com/office/drawing/2014/main" id="{00000000-0008-0000-0000-00000D040000}"/>
              </a:ext>
            </a:extLst>
          </p:cNvPr>
          <p:cNvPicPr>
            <a:picLocks noChangeAspect="1" noChangeArrowheads="1"/>
          </p:cNvPicPr>
          <p:nvPr/>
        </p:nvPicPr>
        <p:blipFill>
          <a:blip r:embed="rId15" cstate="print"/>
          <a:srcRect/>
          <a:stretch>
            <a:fillRect/>
          </a:stretch>
        </p:blipFill>
        <p:spPr bwMode="auto">
          <a:xfrm>
            <a:off x="2004134" y="2108474"/>
            <a:ext cx="762000" cy="845820"/>
          </a:xfrm>
          <a:prstGeom prst="rect">
            <a:avLst/>
          </a:prstGeom>
          <a:noFill/>
        </p:spPr>
      </p:pic>
      <p:pic>
        <p:nvPicPr>
          <p:cNvPr id="19" name="Picture 14">
            <a:extLst>
              <a:ext uri="{FF2B5EF4-FFF2-40B4-BE49-F238E27FC236}">
                <a16:creationId xmlns:a16="http://schemas.microsoft.com/office/drawing/2014/main" id="{00000000-0008-0000-0000-00000E040000}"/>
              </a:ext>
            </a:extLst>
          </p:cNvPr>
          <p:cNvPicPr>
            <a:picLocks noChangeAspect="1" noChangeArrowheads="1"/>
          </p:cNvPicPr>
          <p:nvPr/>
        </p:nvPicPr>
        <p:blipFill>
          <a:blip r:embed="rId16" cstate="print"/>
          <a:srcRect/>
          <a:stretch>
            <a:fillRect/>
          </a:stretch>
        </p:blipFill>
        <p:spPr bwMode="auto">
          <a:xfrm>
            <a:off x="2004134" y="3105115"/>
            <a:ext cx="762000" cy="817245"/>
          </a:xfrm>
          <a:prstGeom prst="rect">
            <a:avLst/>
          </a:prstGeom>
          <a:noFill/>
        </p:spPr>
      </p:pic>
      <p:pic>
        <p:nvPicPr>
          <p:cNvPr id="20" name="Picture 15">
            <a:extLst>
              <a:ext uri="{FF2B5EF4-FFF2-40B4-BE49-F238E27FC236}">
                <a16:creationId xmlns:a16="http://schemas.microsoft.com/office/drawing/2014/main" id="{00000000-0008-0000-0000-00000F040000}"/>
              </a:ext>
            </a:extLst>
          </p:cNvPr>
          <p:cNvPicPr>
            <a:picLocks noChangeAspect="1" noChangeArrowheads="1"/>
          </p:cNvPicPr>
          <p:nvPr/>
        </p:nvPicPr>
        <p:blipFill>
          <a:blip r:embed="rId17" cstate="print"/>
          <a:srcRect/>
          <a:stretch>
            <a:fillRect/>
          </a:stretch>
        </p:blipFill>
        <p:spPr bwMode="auto">
          <a:xfrm>
            <a:off x="6625022" y="1145293"/>
            <a:ext cx="762000" cy="845820"/>
          </a:xfrm>
          <a:prstGeom prst="rect">
            <a:avLst/>
          </a:prstGeom>
          <a:noFill/>
        </p:spPr>
      </p:pic>
      <p:pic>
        <p:nvPicPr>
          <p:cNvPr id="21" name="Picture 16">
            <a:extLst>
              <a:ext uri="{FF2B5EF4-FFF2-40B4-BE49-F238E27FC236}">
                <a16:creationId xmlns:a16="http://schemas.microsoft.com/office/drawing/2014/main" id="{00000000-0008-0000-0000-000010040000}"/>
              </a:ext>
            </a:extLst>
          </p:cNvPr>
          <p:cNvPicPr>
            <a:picLocks noChangeAspect="1" noChangeArrowheads="1"/>
          </p:cNvPicPr>
          <p:nvPr/>
        </p:nvPicPr>
        <p:blipFill>
          <a:blip r:embed="rId18" cstate="print"/>
          <a:srcRect/>
          <a:stretch>
            <a:fillRect/>
          </a:stretch>
        </p:blipFill>
        <p:spPr bwMode="auto">
          <a:xfrm>
            <a:off x="2945877" y="129724"/>
            <a:ext cx="762000" cy="845820"/>
          </a:xfrm>
          <a:prstGeom prst="rect">
            <a:avLst/>
          </a:prstGeom>
          <a:noFill/>
        </p:spPr>
      </p:pic>
      <p:pic>
        <p:nvPicPr>
          <p:cNvPr id="22" name="Picture 17">
            <a:extLst>
              <a:ext uri="{FF2B5EF4-FFF2-40B4-BE49-F238E27FC236}">
                <a16:creationId xmlns:a16="http://schemas.microsoft.com/office/drawing/2014/main" id="{00000000-0008-0000-0000-000011040000}"/>
              </a:ext>
            </a:extLst>
          </p:cNvPr>
          <p:cNvPicPr>
            <a:picLocks noChangeAspect="1" noChangeArrowheads="1"/>
          </p:cNvPicPr>
          <p:nvPr/>
        </p:nvPicPr>
        <p:blipFill>
          <a:blip r:embed="rId19" cstate="print"/>
          <a:srcRect/>
          <a:stretch>
            <a:fillRect/>
          </a:stretch>
        </p:blipFill>
        <p:spPr bwMode="auto">
          <a:xfrm>
            <a:off x="2942918" y="1126243"/>
            <a:ext cx="762000" cy="845820"/>
          </a:xfrm>
          <a:prstGeom prst="rect">
            <a:avLst/>
          </a:prstGeom>
          <a:noFill/>
        </p:spPr>
      </p:pic>
      <p:pic>
        <p:nvPicPr>
          <p:cNvPr id="23" name="Picture 18">
            <a:extLst>
              <a:ext uri="{FF2B5EF4-FFF2-40B4-BE49-F238E27FC236}">
                <a16:creationId xmlns:a16="http://schemas.microsoft.com/office/drawing/2014/main" id="{00000000-0008-0000-0000-000012040000}"/>
              </a:ext>
            </a:extLst>
          </p:cNvPr>
          <p:cNvPicPr>
            <a:picLocks noChangeAspect="1" noChangeArrowheads="1"/>
          </p:cNvPicPr>
          <p:nvPr/>
        </p:nvPicPr>
        <p:blipFill>
          <a:blip r:embed="rId20" cstate="print"/>
          <a:srcRect/>
          <a:stretch>
            <a:fillRect/>
          </a:stretch>
        </p:blipFill>
        <p:spPr bwMode="auto">
          <a:xfrm>
            <a:off x="2942918" y="2127208"/>
            <a:ext cx="762000" cy="845820"/>
          </a:xfrm>
          <a:prstGeom prst="rect">
            <a:avLst/>
          </a:prstGeom>
          <a:noFill/>
        </p:spPr>
      </p:pic>
      <p:pic>
        <p:nvPicPr>
          <p:cNvPr id="24" name="Picture 19">
            <a:extLst>
              <a:ext uri="{FF2B5EF4-FFF2-40B4-BE49-F238E27FC236}">
                <a16:creationId xmlns:a16="http://schemas.microsoft.com/office/drawing/2014/main" id="{00000000-0008-0000-0000-000013040000}"/>
              </a:ext>
            </a:extLst>
          </p:cNvPr>
          <p:cNvPicPr>
            <a:picLocks noChangeAspect="1" noChangeArrowheads="1"/>
          </p:cNvPicPr>
          <p:nvPr/>
        </p:nvPicPr>
        <p:blipFill>
          <a:blip r:embed="rId21" cstate="print"/>
          <a:srcRect/>
          <a:stretch>
            <a:fillRect/>
          </a:stretch>
        </p:blipFill>
        <p:spPr bwMode="auto">
          <a:xfrm>
            <a:off x="2942918" y="3090827"/>
            <a:ext cx="762000" cy="845820"/>
          </a:xfrm>
          <a:prstGeom prst="rect">
            <a:avLst/>
          </a:prstGeom>
          <a:noFill/>
        </p:spPr>
      </p:pic>
      <p:pic>
        <p:nvPicPr>
          <p:cNvPr id="25" name="Picture 20">
            <a:extLst>
              <a:ext uri="{FF2B5EF4-FFF2-40B4-BE49-F238E27FC236}">
                <a16:creationId xmlns:a16="http://schemas.microsoft.com/office/drawing/2014/main" id="{00000000-0008-0000-0000-000014040000}"/>
              </a:ext>
            </a:extLst>
          </p:cNvPr>
          <p:cNvPicPr>
            <a:picLocks noChangeAspect="1" noChangeArrowheads="1"/>
          </p:cNvPicPr>
          <p:nvPr/>
        </p:nvPicPr>
        <p:blipFill>
          <a:blip r:embed="rId22" cstate="print"/>
          <a:srcRect/>
          <a:stretch>
            <a:fillRect/>
          </a:stretch>
        </p:blipFill>
        <p:spPr bwMode="auto">
          <a:xfrm>
            <a:off x="7548395" y="1096330"/>
            <a:ext cx="762000" cy="845820"/>
          </a:xfrm>
          <a:prstGeom prst="rect">
            <a:avLst/>
          </a:prstGeom>
          <a:noFill/>
        </p:spPr>
      </p:pic>
      <p:pic>
        <p:nvPicPr>
          <p:cNvPr id="26" name="Picture 21">
            <a:extLst>
              <a:ext uri="{FF2B5EF4-FFF2-40B4-BE49-F238E27FC236}">
                <a16:creationId xmlns:a16="http://schemas.microsoft.com/office/drawing/2014/main" id="{00000000-0008-0000-0000-000015040000}"/>
              </a:ext>
            </a:extLst>
          </p:cNvPr>
          <p:cNvPicPr>
            <a:picLocks noChangeAspect="1" noChangeArrowheads="1"/>
          </p:cNvPicPr>
          <p:nvPr/>
        </p:nvPicPr>
        <p:blipFill>
          <a:blip r:embed="rId23" cstate="print"/>
          <a:srcRect/>
          <a:stretch>
            <a:fillRect/>
          </a:stretch>
        </p:blipFill>
        <p:spPr bwMode="auto">
          <a:xfrm>
            <a:off x="3887620" y="124962"/>
            <a:ext cx="762000" cy="855345"/>
          </a:xfrm>
          <a:prstGeom prst="rect">
            <a:avLst/>
          </a:prstGeom>
          <a:noFill/>
        </p:spPr>
      </p:pic>
      <p:pic>
        <p:nvPicPr>
          <p:cNvPr id="27" name="Picture 22">
            <a:extLst>
              <a:ext uri="{FF2B5EF4-FFF2-40B4-BE49-F238E27FC236}">
                <a16:creationId xmlns:a16="http://schemas.microsoft.com/office/drawing/2014/main" id="{00000000-0008-0000-0000-000016040000}"/>
              </a:ext>
            </a:extLst>
          </p:cNvPr>
          <p:cNvPicPr>
            <a:picLocks noChangeAspect="1" noChangeArrowheads="1"/>
          </p:cNvPicPr>
          <p:nvPr/>
        </p:nvPicPr>
        <p:blipFill>
          <a:blip r:embed="rId24" cstate="print"/>
          <a:srcRect/>
          <a:stretch>
            <a:fillRect/>
          </a:stretch>
        </p:blipFill>
        <p:spPr bwMode="auto">
          <a:xfrm>
            <a:off x="9385110" y="3105687"/>
            <a:ext cx="762000" cy="864870"/>
          </a:xfrm>
          <a:prstGeom prst="rect">
            <a:avLst/>
          </a:prstGeom>
          <a:noFill/>
        </p:spPr>
      </p:pic>
      <p:pic>
        <p:nvPicPr>
          <p:cNvPr id="28" name="Picture 23">
            <a:extLst>
              <a:ext uri="{FF2B5EF4-FFF2-40B4-BE49-F238E27FC236}">
                <a16:creationId xmlns:a16="http://schemas.microsoft.com/office/drawing/2014/main" id="{00000000-0008-0000-0000-000017040000}"/>
              </a:ext>
            </a:extLst>
          </p:cNvPr>
          <p:cNvPicPr>
            <a:picLocks noChangeAspect="1" noChangeArrowheads="1"/>
          </p:cNvPicPr>
          <p:nvPr/>
        </p:nvPicPr>
        <p:blipFill>
          <a:blip r:embed="rId25" cstate="print"/>
          <a:srcRect/>
          <a:stretch>
            <a:fillRect/>
          </a:stretch>
        </p:blipFill>
        <p:spPr bwMode="auto">
          <a:xfrm>
            <a:off x="6645018" y="3105115"/>
            <a:ext cx="783741" cy="847777"/>
          </a:xfrm>
          <a:prstGeom prst="rect">
            <a:avLst/>
          </a:prstGeom>
          <a:noFill/>
        </p:spPr>
      </p:pic>
      <p:pic>
        <p:nvPicPr>
          <p:cNvPr id="29" name="Picture 24">
            <a:extLst>
              <a:ext uri="{FF2B5EF4-FFF2-40B4-BE49-F238E27FC236}">
                <a16:creationId xmlns:a16="http://schemas.microsoft.com/office/drawing/2014/main" id="{00000000-0008-0000-0000-000018040000}"/>
              </a:ext>
            </a:extLst>
          </p:cNvPr>
          <p:cNvPicPr>
            <a:picLocks noChangeAspect="1" noChangeArrowheads="1"/>
          </p:cNvPicPr>
          <p:nvPr/>
        </p:nvPicPr>
        <p:blipFill>
          <a:blip r:embed="rId26" cstate="print"/>
          <a:srcRect/>
          <a:stretch>
            <a:fillRect/>
          </a:stretch>
        </p:blipFill>
        <p:spPr bwMode="auto">
          <a:xfrm>
            <a:off x="7541194" y="2099853"/>
            <a:ext cx="783742" cy="830766"/>
          </a:xfrm>
          <a:prstGeom prst="rect">
            <a:avLst/>
          </a:prstGeom>
          <a:noFill/>
        </p:spPr>
      </p:pic>
      <p:pic>
        <p:nvPicPr>
          <p:cNvPr id="30" name="Picture 25">
            <a:extLst>
              <a:ext uri="{FF2B5EF4-FFF2-40B4-BE49-F238E27FC236}">
                <a16:creationId xmlns:a16="http://schemas.microsoft.com/office/drawing/2014/main" id="{00000000-0008-0000-0000-000019040000}"/>
              </a:ext>
            </a:extLst>
          </p:cNvPr>
          <p:cNvPicPr>
            <a:picLocks noChangeAspect="1" noChangeArrowheads="1"/>
          </p:cNvPicPr>
          <p:nvPr/>
        </p:nvPicPr>
        <p:blipFill>
          <a:blip r:embed="rId27" cstate="print"/>
          <a:srcRect/>
          <a:stretch>
            <a:fillRect/>
          </a:stretch>
        </p:blipFill>
        <p:spPr bwMode="auto">
          <a:xfrm>
            <a:off x="8477306" y="2131971"/>
            <a:ext cx="762000" cy="845820"/>
          </a:xfrm>
          <a:prstGeom prst="rect">
            <a:avLst/>
          </a:prstGeom>
          <a:noFill/>
        </p:spPr>
      </p:pic>
      <p:pic>
        <p:nvPicPr>
          <p:cNvPr id="31" name="Picture 26">
            <a:extLst>
              <a:ext uri="{FF2B5EF4-FFF2-40B4-BE49-F238E27FC236}">
                <a16:creationId xmlns:a16="http://schemas.microsoft.com/office/drawing/2014/main" id="{00000000-0008-0000-0000-00001A040000}"/>
              </a:ext>
            </a:extLst>
          </p:cNvPr>
          <p:cNvPicPr>
            <a:picLocks noChangeAspect="1" noChangeArrowheads="1"/>
          </p:cNvPicPr>
          <p:nvPr/>
        </p:nvPicPr>
        <p:blipFill>
          <a:blip r:embed="rId28" cstate="print"/>
          <a:srcRect/>
          <a:stretch>
            <a:fillRect/>
          </a:stretch>
        </p:blipFill>
        <p:spPr bwMode="auto">
          <a:xfrm>
            <a:off x="4793172" y="134487"/>
            <a:ext cx="762000" cy="855345"/>
          </a:xfrm>
          <a:prstGeom prst="rect">
            <a:avLst/>
          </a:prstGeom>
          <a:noFill/>
        </p:spPr>
      </p:pic>
      <p:pic>
        <p:nvPicPr>
          <p:cNvPr id="32" name="Picture 27">
            <a:extLst>
              <a:ext uri="{FF2B5EF4-FFF2-40B4-BE49-F238E27FC236}">
                <a16:creationId xmlns:a16="http://schemas.microsoft.com/office/drawing/2014/main" id="{00000000-0008-0000-0000-00001B040000}"/>
              </a:ext>
            </a:extLst>
          </p:cNvPr>
          <p:cNvPicPr>
            <a:picLocks noChangeAspect="1" noChangeArrowheads="1"/>
          </p:cNvPicPr>
          <p:nvPr/>
        </p:nvPicPr>
        <p:blipFill>
          <a:blip r:embed="rId29" cstate="print"/>
          <a:srcRect/>
          <a:stretch>
            <a:fillRect/>
          </a:stretch>
        </p:blipFill>
        <p:spPr bwMode="auto">
          <a:xfrm>
            <a:off x="8488933" y="3110450"/>
            <a:ext cx="762000" cy="855345"/>
          </a:xfrm>
          <a:prstGeom prst="rect">
            <a:avLst/>
          </a:prstGeom>
          <a:noFill/>
        </p:spPr>
      </p:pic>
      <p:pic>
        <p:nvPicPr>
          <p:cNvPr id="33" name="Picture 28">
            <a:extLst>
              <a:ext uri="{FF2B5EF4-FFF2-40B4-BE49-F238E27FC236}">
                <a16:creationId xmlns:a16="http://schemas.microsoft.com/office/drawing/2014/main" id="{00000000-0008-0000-0000-00001C040000}"/>
              </a:ext>
            </a:extLst>
          </p:cNvPr>
          <p:cNvPicPr>
            <a:picLocks noChangeAspect="1" noChangeArrowheads="1"/>
          </p:cNvPicPr>
          <p:nvPr/>
        </p:nvPicPr>
        <p:blipFill>
          <a:blip r:embed="rId30" cstate="print"/>
          <a:srcRect/>
          <a:stretch>
            <a:fillRect/>
          </a:stretch>
        </p:blipFill>
        <p:spPr bwMode="auto">
          <a:xfrm>
            <a:off x="9367195" y="2139005"/>
            <a:ext cx="762000" cy="845820"/>
          </a:xfrm>
          <a:prstGeom prst="rect">
            <a:avLst/>
          </a:prstGeom>
          <a:noFill/>
        </p:spPr>
      </p:pic>
      <p:pic>
        <p:nvPicPr>
          <p:cNvPr id="34" name="Picture 29">
            <a:extLst>
              <a:ext uri="{FF2B5EF4-FFF2-40B4-BE49-F238E27FC236}">
                <a16:creationId xmlns:a16="http://schemas.microsoft.com/office/drawing/2014/main" id="{00000000-0008-0000-0000-00001D040000}"/>
              </a:ext>
            </a:extLst>
          </p:cNvPr>
          <p:cNvPicPr>
            <a:picLocks noChangeAspect="1" noChangeArrowheads="1"/>
          </p:cNvPicPr>
          <p:nvPr/>
        </p:nvPicPr>
        <p:blipFill>
          <a:blip r:embed="rId31" cstate="print"/>
          <a:srcRect/>
          <a:stretch>
            <a:fillRect/>
          </a:stretch>
        </p:blipFill>
        <p:spPr bwMode="auto">
          <a:xfrm>
            <a:off x="10265579" y="2099853"/>
            <a:ext cx="762000" cy="817245"/>
          </a:xfrm>
          <a:prstGeom prst="rect">
            <a:avLst/>
          </a:prstGeom>
          <a:noFill/>
        </p:spPr>
      </p:pic>
      <p:pic>
        <p:nvPicPr>
          <p:cNvPr id="35" name="Picture 30">
            <a:extLst>
              <a:ext uri="{FF2B5EF4-FFF2-40B4-BE49-F238E27FC236}">
                <a16:creationId xmlns:a16="http://schemas.microsoft.com/office/drawing/2014/main" id="{00000000-0008-0000-0000-00001E040000}"/>
              </a:ext>
            </a:extLst>
          </p:cNvPr>
          <p:cNvPicPr>
            <a:picLocks noChangeAspect="1" noChangeArrowheads="1"/>
          </p:cNvPicPr>
          <p:nvPr/>
        </p:nvPicPr>
        <p:blipFill>
          <a:blip r:embed="rId32" cstate="print"/>
          <a:srcRect/>
          <a:stretch>
            <a:fillRect/>
          </a:stretch>
        </p:blipFill>
        <p:spPr bwMode="auto">
          <a:xfrm>
            <a:off x="11163963" y="2123081"/>
            <a:ext cx="762000" cy="845820"/>
          </a:xfrm>
          <a:prstGeom prst="rect">
            <a:avLst/>
          </a:prstGeom>
          <a:noFill/>
        </p:spPr>
      </p:pic>
      <p:pic>
        <p:nvPicPr>
          <p:cNvPr id="36" name="Picture 31">
            <a:extLst>
              <a:ext uri="{FF2B5EF4-FFF2-40B4-BE49-F238E27FC236}">
                <a16:creationId xmlns:a16="http://schemas.microsoft.com/office/drawing/2014/main" id="{00000000-0008-0000-0000-00001F040000}"/>
              </a:ext>
            </a:extLst>
          </p:cNvPr>
          <p:cNvPicPr>
            <a:picLocks noChangeAspect="1" noChangeArrowheads="1"/>
          </p:cNvPicPr>
          <p:nvPr/>
        </p:nvPicPr>
        <p:blipFill>
          <a:blip r:embed="rId33" cstate="print"/>
          <a:srcRect/>
          <a:stretch>
            <a:fillRect/>
          </a:stretch>
        </p:blipFill>
        <p:spPr bwMode="auto">
          <a:xfrm>
            <a:off x="5715000" y="134487"/>
            <a:ext cx="762000" cy="855345"/>
          </a:xfrm>
          <a:prstGeom prst="rect">
            <a:avLst/>
          </a:prstGeom>
          <a:noFill/>
        </p:spPr>
      </p:pic>
      <p:pic>
        <p:nvPicPr>
          <p:cNvPr id="37" name="Picture 32">
            <a:extLst>
              <a:ext uri="{FF2B5EF4-FFF2-40B4-BE49-F238E27FC236}">
                <a16:creationId xmlns:a16="http://schemas.microsoft.com/office/drawing/2014/main" id="{00000000-0008-0000-0000-000020040000}"/>
              </a:ext>
            </a:extLst>
          </p:cNvPr>
          <p:cNvPicPr>
            <a:picLocks noChangeAspect="1" noChangeArrowheads="1"/>
          </p:cNvPicPr>
          <p:nvPr/>
        </p:nvPicPr>
        <p:blipFill>
          <a:blip r:embed="rId34" cstate="print"/>
          <a:srcRect/>
          <a:stretch>
            <a:fillRect/>
          </a:stretch>
        </p:blipFill>
        <p:spPr bwMode="auto">
          <a:xfrm>
            <a:off x="8487084" y="1106436"/>
            <a:ext cx="765699" cy="864870"/>
          </a:xfrm>
          <a:prstGeom prst="rect">
            <a:avLst/>
          </a:prstGeom>
          <a:noFill/>
        </p:spPr>
      </p:pic>
      <p:pic>
        <p:nvPicPr>
          <p:cNvPr id="38" name="Picture 33">
            <a:extLst>
              <a:ext uri="{FF2B5EF4-FFF2-40B4-BE49-F238E27FC236}">
                <a16:creationId xmlns:a16="http://schemas.microsoft.com/office/drawing/2014/main" id="{00000000-0008-0000-0000-000021040000}"/>
              </a:ext>
            </a:extLst>
          </p:cNvPr>
          <p:cNvPicPr>
            <a:picLocks noChangeAspect="1" noChangeArrowheads="1"/>
          </p:cNvPicPr>
          <p:nvPr/>
        </p:nvPicPr>
        <p:blipFill>
          <a:blip r:embed="rId35" cstate="print"/>
          <a:srcRect/>
          <a:stretch>
            <a:fillRect/>
          </a:stretch>
        </p:blipFill>
        <p:spPr bwMode="auto">
          <a:xfrm>
            <a:off x="9367195" y="1115961"/>
            <a:ext cx="762000" cy="845820"/>
          </a:xfrm>
          <a:prstGeom prst="rect">
            <a:avLst/>
          </a:prstGeom>
          <a:noFill/>
        </p:spPr>
      </p:pic>
      <p:pic>
        <p:nvPicPr>
          <p:cNvPr id="39" name="Picture 34">
            <a:extLst>
              <a:ext uri="{FF2B5EF4-FFF2-40B4-BE49-F238E27FC236}">
                <a16:creationId xmlns:a16="http://schemas.microsoft.com/office/drawing/2014/main" id="{00000000-0008-0000-0000-000022040000}"/>
              </a:ext>
            </a:extLst>
          </p:cNvPr>
          <p:cNvPicPr>
            <a:picLocks noChangeAspect="1" noChangeArrowheads="1"/>
          </p:cNvPicPr>
          <p:nvPr/>
        </p:nvPicPr>
        <p:blipFill>
          <a:blip r:embed="rId36" cstate="print"/>
          <a:srcRect/>
          <a:stretch>
            <a:fillRect/>
          </a:stretch>
        </p:blipFill>
        <p:spPr bwMode="auto">
          <a:xfrm>
            <a:off x="10265579" y="1126243"/>
            <a:ext cx="762000" cy="807720"/>
          </a:xfrm>
          <a:prstGeom prst="rect">
            <a:avLst/>
          </a:prstGeom>
          <a:noFill/>
        </p:spPr>
      </p:pic>
      <p:pic>
        <p:nvPicPr>
          <p:cNvPr id="40" name="Picture 35">
            <a:extLst>
              <a:ext uri="{FF2B5EF4-FFF2-40B4-BE49-F238E27FC236}">
                <a16:creationId xmlns:a16="http://schemas.microsoft.com/office/drawing/2014/main" id="{00000000-0008-0000-0000-000023040000}"/>
              </a:ext>
            </a:extLst>
          </p:cNvPr>
          <p:cNvPicPr>
            <a:picLocks noChangeAspect="1" noChangeArrowheads="1"/>
          </p:cNvPicPr>
          <p:nvPr/>
        </p:nvPicPr>
        <p:blipFill>
          <a:blip r:embed="rId37" cstate="print"/>
          <a:srcRect/>
          <a:stretch>
            <a:fillRect/>
          </a:stretch>
        </p:blipFill>
        <p:spPr bwMode="auto">
          <a:xfrm>
            <a:off x="11169589" y="1138671"/>
            <a:ext cx="762000" cy="817245"/>
          </a:xfrm>
          <a:prstGeom prst="rect">
            <a:avLst/>
          </a:prstGeom>
          <a:noFill/>
        </p:spPr>
      </p:pic>
      <p:pic>
        <p:nvPicPr>
          <p:cNvPr id="41" name="Picture 36">
            <a:extLst>
              <a:ext uri="{FF2B5EF4-FFF2-40B4-BE49-F238E27FC236}">
                <a16:creationId xmlns:a16="http://schemas.microsoft.com/office/drawing/2014/main" id="{00000000-0008-0000-0000-000024040000}"/>
              </a:ext>
            </a:extLst>
          </p:cNvPr>
          <p:cNvPicPr>
            <a:picLocks noChangeAspect="1" noChangeArrowheads="1"/>
          </p:cNvPicPr>
          <p:nvPr/>
        </p:nvPicPr>
        <p:blipFill>
          <a:blip r:embed="rId38" cstate="print"/>
          <a:srcRect/>
          <a:stretch>
            <a:fillRect/>
          </a:stretch>
        </p:blipFill>
        <p:spPr bwMode="auto">
          <a:xfrm>
            <a:off x="6617987" y="124962"/>
            <a:ext cx="757397" cy="864870"/>
          </a:xfrm>
          <a:prstGeom prst="rect">
            <a:avLst/>
          </a:prstGeom>
          <a:noFill/>
        </p:spPr>
      </p:pic>
      <p:pic>
        <p:nvPicPr>
          <p:cNvPr id="42" name="Picture 37">
            <a:extLst>
              <a:ext uri="{FF2B5EF4-FFF2-40B4-BE49-F238E27FC236}">
                <a16:creationId xmlns:a16="http://schemas.microsoft.com/office/drawing/2014/main" id="{00000000-0008-0000-0000-000025040000}"/>
              </a:ext>
            </a:extLst>
          </p:cNvPr>
          <p:cNvPicPr>
            <a:picLocks noChangeAspect="1" noChangeArrowheads="1"/>
          </p:cNvPicPr>
          <p:nvPr/>
        </p:nvPicPr>
        <p:blipFill>
          <a:blip r:embed="rId39" cstate="print"/>
          <a:srcRect/>
          <a:stretch>
            <a:fillRect/>
          </a:stretch>
        </p:blipFill>
        <p:spPr bwMode="auto">
          <a:xfrm>
            <a:off x="11163963" y="82702"/>
            <a:ext cx="762000" cy="845820"/>
          </a:xfrm>
          <a:prstGeom prst="rect">
            <a:avLst/>
          </a:prstGeom>
          <a:noFill/>
        </p:spPr>
      </p:pic>
      <p:pic>
        <p:nvPicPr>
          <p:cNvPr id="43" name="Picture 38">
            <a:extLst>
              <a:ext uri="{FF2B5EF4-FFF2-40B4-BE49-F238E27FC236}">
                <a16:creationId xmlns:a16="http://schemas.microsoft.com/office/drawing/2014/main" id="{00000000-0008-0000-0000-000026040000}"/>
              </a:ext>
            </a:extLst>
          </p:cNvPr>
          <p:cNvPicPr>
            <a:picLocks noChangeAspect="1" noChangeArrowheads="1"/>
          </p:cNvPicPr>
          <p:nvPr/>
        </p:nvPicPr>
        <p:blipFill>
          <a:blip r:embed="rId40" cstate="print"/>
          <a:srcRect/>
          <a:stretch>
            <a:fillRect/>
          </a:stretch>
        </p:blipFill>
        <p:spPr bwMode="auto">
          <a:xfrm>
            <a:off x="10265579" y="82702"/>
            <a:ext cx="762000" cy="845820"/>
          </a:xfrm>
          <a:prstGeom prst="rect">
            <a:avLst/>
          </a:prstGeom>
          <a:noFill/>
        </p:spPr>
      </p:pic>
      <p:pic>
        <p:nvPicPr>
          <p:cNvPr id="44" name="Picture 39">
            <a:extLst>
              <a:ext uri="{FF2B5EF4-FFF2-40B4-BE49-F238E27FC236}">
                <a16:creationId xmlns:a16="http://schemas.microsoft.com/office/drawing/2014/main" id="{00000000-0008-0000-0000-000027040000}"/>
              </a:ext>
            </a:extLst>
          </p:cNvPr>
          <p:cNvPicPr>
            <a:picLocks noChangeAspect="1" noChangeArrowheads="1"/>
          </p:cNvPicPr>
          <p:nvPr/>
        </p:nvPicPr>
        <p:blipFill>
          <a:blip r:embed="rId41" cstate="print"/>
          <a:srcRect/>
          <a:stretch>
            <a:fillRect/>
          </a:stretch>
        </p:blipFill>
        <p:spPr bwMode="auto">
          <a:xfrm>
            <a:off x="9367195" y="109863"/>
            <a:ext cx="762000" cy="818659"/>
          </a:xfrm>
          <a:prstGeom prst="rect">
            <a:avLst/>
          </a:prstGeom>
          <a:noFill/>
        </p:spPr>
      </p:pic>
      <p:pic>
        <p:nvPicPr>
          <p:cNvPr id="45" name="Picture 40">
            <a:extLst>
              <a:ext uri="{FF2B5EF4-FFF2-40B4-BE49-F238E27FC236}">
                <a16:creationId xmlns:a16="http://schemas.microsoft.com/office/drawing/2014/main" id="{00000000-0008-0000-0000-000028040000}"/>
              </a:ext>
            </a:extLst>
          </p:cNvPr>
          <p:cNvPicPr>
            <a:picLocks noChangeAspect="1" noChangeArrowheads="1"/>
          </p:cNvPicPr>
          <p:nvPr/>
        </p:nvPicPr>
        <p:blipFill>
          <a:blip r:embed="rId42" cstate="print"/>
          <a:srcRect/>
          <a:stretch>
            <a:fillRect/>
          </a:stretch>
        </p:blipFill>
        <p:spPr bwMode="auto">
          <a:xfrm>
            <a:off x="8474826" y="109863"/>
            <a:ext cx="775430" cy="830812"/>
          </a:xfrm>
          <a:prstGeom prst="rect">
            <a:avLst/>
          </a:prstGeom>
          <a:noFill/>
        </p:spPr>
      </p:pic>
      <p:pic>
        <p:nvPicPr>
          <p:cNvPr id="46" name="Picture 41">
            <a:extLst>
              <a:ext uri="{FF2B5EF4-FFF2-40B4-BE49-F238E27FC236}">
                <a16:creationId xmlns:a16="http://schemas.microsoft.com/office/drawing/2014/main" id="{00000000-0008-0000-0000-000029040000}"/>
              </a:ext>
            </a:extLst>
          </p:cNvPr>
          <p:cNvPicPr>
            <a:picLocks noChangeAspect="1" noChangeArrowheads="1"/>
          </p:cNvPicPr>
          <p:nvPr/>
        </p:nvPicPr>
        <p:blipFill>
          <a:blip r:embed="rId43" cstate="print"/>
          <a:srcRect/>
          <a:stretch>
            <a:fillRect/>
          </a:stretch>
        </p:blipFill>
        <p:spPr bwMode="auto">
          <a:xfrm>
            <a:off x="7539815" y="113211"/>
            <a:ext cx="770580" cy="855344"/>
          </a:xfrm>
          <a:prstGeom prst="rect">
            <a:avLst/>
          </a:prstGeom>
          <a:noFill/>
        </p:spPr>
      </p:pic>
    </p:spTree>
    <p:extLst>
      <p:ext uri="{BB962C8B-B14F-4D97-AF65-F5344CB8AC3E}">
        <p14:creationId xmlns:p14="http://schemas.microsoft.com/office/powerpoint/2010/main" val="3639080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F0671D-AA8A-50FD-9FAC-043C94B6018D}"/>
              </a:ext>
            </a:extLst>
          </p:cNvPr>
          <p:cNvSpPr>
            <a:spLocks noGrp="1"/>
          </p:cNvSpPr>
          <p:nvPr>
            <p:ph type="title"/>
          </p:nvPr>
        </p:nvSpPr>
        <p:spPr/>
        <p:txBody>
          <a:bodyPr>
            <a:normAutofit fontScale="90000"/>
          </a:bodyPr>
          <a:lstStyle/>
          <a:p>
            <a:r>
              <a:rPr lang="sk-SK" dirty="0"/>
              <a:t>ANALÝZA HOSPODÁRSKEHO, SOCIÁLNEHO A DEMOGRAFICKÉHO STAVU OKRESU</a:t>
            </a:r>
          </a:p>
        </p:txBody>
      </p:sp>
      <p:sp>
        <p:nvSpPr>
          <p:cNvPr id="3" name="Zástupný objekt pre obsah 2">
            <a:extLst>
              <a:ext uri="{FF2B5EF4-FFF2-40B4-BE49-F238E27FC236}">
                <a16:creationId xmlns:a16="http://schemas.microsoft.com/office/drawing/2014/main" id="{7F7D87C3-16FC-B8E2-BFDC-AA5DC9416F3A}"/>
              </a:ext>
            </a:extLst>
          </p:cNvPr>
          <p:cNvSpPr>
            <a:spLocks noGrp="1"/>
          </p:cNvSpPr>
          <p:nvPr>
            <p:ph idx="1"/>
          </p:nvPr>
        </p:nvSpPr>
        <p:spPr>
          <a:xfrm>
            <a:off x="684212" y="685800"/>
            <a:ext cx="7039361" cy="3939465"/>
          </a:xfrm>
        </p:spPr>
        <p:txBody>
          <a:bodyPr>
            <a:normAutofit/>
          </a:bodyPr>
          <a:lstStyle/>
          <a:p>
            <a:pPr algn="just"/>
            <a:r>
              <a:rPr lang="sk-SK" dirty="0"/>
              <a:t>Okres Kežmarok sa z hľadiska počtu obyvateľov (k 01.01.2021 bolo v okrese evidovaných 73 685 obyvateľov) zaraďuje k najväčším okresom PSK (5. najväčší z trinástich okresov). Z celkového počtu obyvateľov PSK žije v okrese Kežmarok 9,10%.</a:t>
            </a:r>
          </a:p>
          <a:p>
            <a:pPr algn="just"/>
            <a:r>
              <a:rPr lang="sk-SK" dirty="0"/>
              <a:t>Okres Kežmarok má najnižší priemerný vek obyvateľstva (približne 34,71 roku) v porovnaní s ostatnými okresmi PSK. Priemerný vek obyvateľov okresu Kežmarok je o vyše 5 rokov nižší, ako priemerný vek obyvateľov celého PSK, ktorý je 39,5 roku. Na porovnanie, celoslovenský priemerný vek obyvateľstva je 41,5 roka.</a:t>
            </a:r>
          </a:p>
        </p:txBody>
      </p:sp>
      <p:pic>
        <p:nvPicPr>
          <p:cNvPr id="7" name="Obrázok 6">
            <a:extLst>
              <a:ext uri="{FF2B5EF4-FFF2-40B4-BE49-F238E27FC236}">
                <a16:creationId xmlns:a16="http://schemas.microsoft.com/office/drawing/2014/main" id="{8940E8C9-6FE4-BAC7-3686-1943B176E2A6}"/>
              </a:ext>
            </a:extLst>
          </p:cNvPr>
          <p:cNvPicPr>
            <a:picLocks noChangeAspect="1"/>
          </p:cNvPicPr>
          <p:nvPr/>
        </p:nvPicPr>
        <p:blipFill rotWithShape="1">
          <a:blip r:embed="rId2"/>
          <a:srcRect l="21553" t="26537" r="39782" b="38641"/>
          <a:stretch/>
        </p:blipFill>
        <p:spPr>
          <a:xfrm>
            <a:off x="7910004" y="685801"/>
            <a:ext cx="4152639" cy="1791070"/>
          </a:xfrm>
          <a:prstGeom prst="rect">
            <a:avLst/>
          </a:prstGeom>
        </p:spPr>
      </p:pic>
      <p:pic>
        <p:nvPicPr>
          <p:cNvPr id="9" name="Obrázok 8">
            <a:extLst>
              <a:ext uri="{FF2B5EF4-FFF2-40B4-BE49-F238E27FC236}">
                <a16:creationId xmlns:a16="http://schemas.microsoft.com/office/drawing/2014/main" id="{8142D532-3AAF-A885-3ADE-02300843F6B3}"/>
              </a:ext>
            </a:extLst>
          </p:cNvPr>
          <p:cNvPicPr>
            <a:picLocks noChangeAspect="1"/>
          </p:cNvPicPr>
          <p:nvPr/>
        </p:nvPicPr>
        <p:blipFill rotWithShape="1">
          <a:blip r:embed="rId3"/>
          <a:srcRect l="29781" t="37670" r="48301" b="38900"/>
          <a:stretch/>
        </p:blipFill>
        <p:spPr>
          <a:xfrm>
            <a:off x="7910004" y="2625570"/>
            <a:ext cx="2876365" cy="1729641"/>
          </a:xfrm>
          <a:prstGeom prst="rect">
            <a:avLst/>
          </a:prstGeom>
        </p:spPr>
      </p:pic>
    </p:spTree>
    <p:extLst>
      <p:ext uri="{BB962C8B-B14F-4D97-AF65-F5344CB8AC3E}">
        <p14:creationId xmlns:p14="http://schemas.microsoft.com/office/powerpoint/2010/main" val="2953053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9EB29E-B7E8-4B57-11A0-AD1027B6B80D}"/>
              </a:ext>
            </a:extLst>
          </p:cNvPr>
          <p:cNvSpPr>
            <a:spLocks noGrp="1"/>
          </p:cNvSpPr>
          <p:nvPr>
            <p:ph type="title"/>
          </p:nvPr>
        </p:nvSpPr>
        <p:spPr/>
        <p:txBody>
          <a:bodyPr>
            <a:normAutofit fontScale="90000"/>
          </a:bodyPr>
          <a:lstStyle/>
          <a:p>
            <a:r>
              <a:rPr lang="sk-SK" dirty="0"/>
              <a:t>ANALÝZA HOSPODÁRSKEHO, SOCIÁLNEHO A DEMOGRAFICKÉHO STAVU OKRESU</a:t>
            </a:r>
          </a:p>
        </p:txBody>
      </p:sp>
      <p:sp>
        <p:nvSpPr>
          <p:cNvPr id="3" name="Zástupný objekt pre obsah 2">
            <a:extLst>
              <a:ext uri="{FF2B5EF4-FFF2-40B4-BE49-F238E27FC236}">
                <a16:creationId xmlns:a16="http://schemas.microsoft.com/office/drawing/2014/main" id="{A490CF59-D0CE-F40C-13F4-0FDA702EDCC7}"/>
              </a:ext>
            </a:extLst>
          </p:cNvPr>
          <p:cNvSpPr>
            <a:spLocks noGrp="1"/>
          </p:cNvSpPr>
          <p:nvPr>
            <p:ph idx="1"/>
          </p:nvPr>
        </p:nvSpPr>
        <p:spPr>
          <a:xfrm>
            <a:off x="684212" y="685799"/>
            <a:ext cx="6488945" cy="4125897"/>
          </a:xfrm>
        </p:spPr>
        <p:txBody>
          <a:bodyPr>
            <a:normAutofit fontScale="85000" lnSpcReduction="10000"/>
          </a:bodyPr>
          <a:lstStyle/>
          <a:p>
            <a:pPr algn="just"/>
            <a:r>
              <a:rPr lang="sk-SK" dirty="0"/>
              <a:t>Miera evidovanej nezamestnanosti v okrese Kežmarok bola k 31.03.2022 (podľa údajov ÚPSVaR SR) na úrovni 17,35 %. V rámci PSK je okres Kežmarok jedným z okresov s najvyššou mierou nezamestnanosti. Disponibilný počet </a:t>
            </a:r>
            <a:r>
              <a:rPr lang="sk-SK" dirty="0" err="1"/>
              <a:t>UoZ</a:t>
            </a:r>
            <a:r>
              <a:rPr lang="sk-SK" dirty="0"/>
              <a:t> bol za obdobie ostatných 10 rokov najnižší na konci roka 2019 (t. j. pred vypuknutím pandémie COVID-19), a to na úrovni 4821 disponibilných </a:t>
            </a:r>
            <a:r>
              <a:rPr lang="sk-SK" dirty="0" err="1"/>
              <a:t>UoZ</a:t>
            </a:r>
            <a:r>
              <a:rPr lang="sk-SK" dirty="0"/>
              <a:t>. V rokoch 2020 a 2021 stúpol počet disponibilných uchádzačov o zamestnanie takmer na úroveň z rokov 2016 – 2017, kedy bol počet disponibilných uchádzačov 6089, resp. 5478 (údaj k 31.12.2016, resp. 31.12.2021). Miera evidovanej nezamestnanosti v okrese Kežmarok je dlhodobo tak nad priemerom PSK, ako aj nad celoslovenským priemerom. Vývoj miery evidovanej nezamestnanosti v okrese Kežmarok síce kopíruje vývoj nezamestnanosti v SR (a rovnako aj v PSK), avšak stabilne patrí medzi 3 okresy s najvyššou mierou evidovanej nezamestnanosti v SR.</a:t>
            </a:r>
          </a:p>
        </p:txBody>
      </p:sp>
      <p:pic>
        <p:nvPicPr>
          <p:cNvPr id="5" name="Obrázok 4">
            <a:extLst>
              <a:ext uri="{FF2B5EF4-FFF2-40B4-BE49-F238E27FC236}">
                <a16:creationId xmlns:a16="http://schemas.microsoft.com/office/drawing/2014/main" id="{9CBF0E8C-0909-8013-F931-6982760A2BAC}"/>
              </a:ext>
            </a:extLst>
          </p:cNvPr>
          <p:cNvPicPr>
            <a:picLocks noChangeAspect="1"/>
          </p:cNvPicPr>
          <p:nvPr/>
        </p:nvPicPr>
        <p:blipFill rotWithShape="1">
          <a:blip r:embed="rId2"/>
          <a:srcRect l="22282" t="50000" r="39490" b="15210"/>
          <a:stretch/>
        </p:blipFill>
        <p:spPr>
          <a:xfrm>
            <a:off x="7173157" y="774575"/>
            <a:ext cx="4660777" cy="2385874"/>
          </a:xfrm>
          <a:prstGeom prst="rect">
            <a:avLst/>
          </a:prstGeom>
        </p:spPr>
      </p:pic>
    </p:spTree>
    <p:extLst>
      <p:ext uri="{BB962C8B-B14F-4D97-AF65-F5344CB8AC3E}">
        <p14:creationId xmlns:p14="http://schemas.microsoft.com/office/powerpoint/2010/main" val="1110404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20133A-9AD1-A95A-8082-C77086B4BE08}"/>
              </a:ext>
            </a:extLst>
          </p:cNvPr>
          <p:cNvSpPr>
            <a:spLocks noGrp="1"/>
          </p:cNvSpPr>
          <p:nvPr>
            <p:ph type="title"/>
          </p:nvPr>
        </p:nvSpPr>
        <p:spPr/>
        <p:txBody>
          <a:bodyPr>
            <a:normAutofit fontScale="90000"/>
          </a:bodyPr>
          <a:lstStyle/>
          <a:p>
            <a:r>
              <a:rPr lang="sk-SK" dirty="0"/>
              <a:t>ANALÝZA HOSPODÁRSKEHO, SOCIÁLNEHO A DEMOGRAFICKÉHO STAVU OKRESU</a:t>
            </a:r>
          </a:p>
        </p:txBody>
      </p:sp>
      <p:sp>
        <p:nvSpPr>
          <p:cNvPr id="3" name="Zástupný objekt pre obsah 2">
            <a:extLst>
              <a:ext uri="{FF2B5EF4-FFF2-40B4-BE49-F238E27FC236}">
                <a16:creationId xmlns:a16="http://schemas.microsoft.com/office/drawing/2014/main" id="{EF2BA14F-1260-27DD-B819-34114171F5C0}"/>
              </a:ext>
            </a:extLst>
          </p:cNvPr>
          <p:cNvSpPr>
            <a:spLocks noGrp="1"/>
          </p:cNvSpPr>
          <p:nvPr>
            <p:ph idx="1"/>
          </p:nvPr>
        </p:nvSpPr>
        <p:spPr>
          <a:xfrm>
            <a:off x="684212" y="685800"/>
            <a:ext cx="8534400" cy="3615267"/>
          </a:xfrm>
        </p:spPr>
        <p:txBody>
          <a:bodyPr>
            <a:normAutofit fontScale="85000" lnSpcReduction="10000"/>
          </a:bodyPr>
          <a:lstStyle/>
          <a:p>
            <a:pPr algn="just"/>
            <a:r>
              <a:rPr lang="sk-SK" dirty="0"/>
              <a:t>V rámci vzdelanostnej štruktúry obyvateľstva okresu Kežmarok dominujú obyvatelia s úplným stredným vzdelaním s maturitou (v podiele 29,53 %), základným vzdelaním [v podiele 28,07 % (t. j. vyše 10 % nad celoslovenského priemeru)] a neúplným stredným vzdelaním [(t. j. učňovským a odborným vzdelaním bez maturity) v podiele 26,65 %]. </a:t>
            </a:r>
          </a:p>
          <a:p>
            <a:pPr algn="just"/>
            <a:r>
              <a:rPr lang="sk-SK" dirty="0"/>
              <a:t>Najväčší podiel disponibilných </a:t>
            </a:r>
            <a:r>
              <a:rPr lang="sk-SK" dirty="0" err="1"/>
              <a:t>UoZ</a:t>
            </a:r>
            <a:r>
              <a:rPr lang="sk-SK" dirty="0"/>
              <a:t> z celkového počtu </a:t>
            </a:r>
            <a:r>
              <a:rPr lang="sk-SK" dirty="0" err="1"/>
              <a:t>UoZ</a:t>
            </a:r>
            <a:r>
              <a:rPr lang="sk-SK" dirty="0"/>
              <a:t> ku konci prvého kvartálu 2021 tvorila skupina obyvateľov s ukončeným základným vzdelaním, teda 2371 </a:t>
            </a:r>
            <a:r>
              <a:rPr lang="sk-SK" dirty="0" err="1"/>
              <a:t>UoZ</a:t>
            </a:r>
            <a:r>
              <a:rPr lang="sk-SK" dirty="0"/>
              <a:t>, čo je vyše 40 % z celkového počtu </a:t>
            </a:r>
            <a:r>
              <a:rPr lang="sk-SK" dirty="0" err="1"/>
              <a:t>UoZ</a:t>
            </a:r>
            <a:r>
              <a:rPr lang="sk-SK" dirty="0"/>
              <a:t>, pričom až takmer 21% (20,78%) </a:t>
            </a:r>
            <a:r>
              <a:rPr lang="sk-SK" dirty="0" err="1"/>
              <a:t>UoZ</a:t>
            </a:r>
            <a:r>
              <a:rPr lang="sk-SK" dirty="0"/>
              <a:t> nemalo ukončené ani základné vzdelanie (1210 </a:t>
            </a:r>
            <a:r>
              <a:rPr lang="sk-SK" dirty="0" err="1"/>
              <a:t>UoZ</a:t>
            </a:r>
            <a:r>
              <a:rPr lang="sk-SK" dirty="0"/>
              <a:t>). Podiel </a:t>
            </a:r>
            <a:r>
              <a:rPr lang="sk-SK" dirty="0" err="1"/>
              <a:t>UoZ</a:t>
            </a:r>
            <a:r>
              <a:rPr lang="sk-SK" dirty="0"/>
              <a:t> s nedokončeným základným vzdelaním a ukončeným základným vzdelaním tak tvorí až 61,5 % uchádzačov o zamestnanie. Významne zastúpenie má aj skupina </a:t>
            </a:r>
            <a:r>
              <a:rPr lang="sk-SK" dirty="0" err="1"/>
              <a:t>UoZ</a:t>
            </a:r>
            <a:r>
              <a:rPr lang="sk-SK" dirty="0"/>
              <a:t> s ukončeným stredným odborným vzdelaním, úplným stredným odborným vzdelaním a stredným všeobecným vzdelaním, t. j. 1763 </a:t>
            </a:r>
            <a:r>
              <a:rPr lang="sk-SK" dirty="0" err="1"/>
              <a:t>UoZ</a:t>
            </a:r>
            <a:r>
              <a:rPr lang="sk-SK" dirty="0"/>
              <a:t>, čo tvorí 30,28% </a:t>
            </a:r>
            <a:r>
              <a:rPr lang="sk-SK" dirty="0" err="1"/>
              <a:t>UoZ</a:t>
            </a:r>
            <a:r>
              <a:rPr lang="sk-SK" dirty="0"/>
              <a:t>.</a:t>
            </a:r>
          </a:p>
        </p:txBody>
      </p:sp>
      <p:pic>
        <p:nvPicPr>
          <p:cNvPr id="5" name="Obrázok 4">
            <a:extLst>
              <a:ext uri="{FF2B5EF4-FFF2-40B4-BE49-F238E27FC236}">
                <a16:creationId xmlns:a16="http://schemas.microsoft.com/office/drawing/2014/main" id="{28ABB504-B713-7EE7-1ED8-ECF3EFBC04BF}"/>
              </a:ext>
            </a:extLst>
          </p:cNvPr>
          <p:cNvPicPr>
            <a:picLocks noChangeAspect="1"/>
          </p:cNvPicPr>
          <p:nvPr/>
        </p:nvPicPr>
        <p:blipFill rotWithShape="1">
          <a:blip r:embed="rId2"/>
          <a:srcRect l="30437" t="49062" r="50000" b="14434"/>
          <a:stretch/>
        </p:blipFill>
        <p:spPr>
          <a:xfrm>
            <a:off x="9218612" y="685800"/>
            <a:ext cx="2385134" cy="2503504"/>
          </a:xfrm>
          <a:prstGeom prst="rect">
            <a:avLst/>
          </a:prstGeom>
        </p:spPr>
      </p:pic>
    </p:spTree>
    <p:extLst>
      <p:ext uri="{BB962C8B-B14F-4D97-AF65-F5344CB8AC3E}">
        <p14:creationId xmlns:p14="http://schemas.microsoft.com/office/powerpoint/2010/main" val="598542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9E56A0-D3A4-4264-9C1A-85F621F1066A}"/>
              </a:ext>
            </a:extLst>
          </p:cNvPr>
          <p:cNvSpPr>
            <a:spLocks noGrp="1"/>
          </p:cNvSpPr>
          <p:nvPr>
            <p:ph type="title"/>
          </p:nvPr>
        </p:nvSpPr>
        <p:spPr/>
        <p:txBody>
          <a:bodyPr>
            <a:normAutofit fontScale="90000"/>
          </a:bodyPr>
          <a:lstStyle/>
          <a:p>
            <a:r>
              <a:rPr lang="sk-SK" dirty="0"/>
              <a:t>ANALÝZA HOSPODÁRSKEHO, SOCIÁLNEHO A DEMOGRAFICKÉHO STAVU OKRESU</a:t>
            </a:r>
          </a:p>
        </p:txBody>
      </p:sp>
      <p:sp>
        <p:nvSpPr>
          <p:cNvPr id="3" name="Zástupný objekt pre obsah 2">
            <a:extLst>
              <a:ext uri="{FF2B5EF4-FFF2-40B4-BE49-F238E27FC236}">
                <a16:creationId xmlns:a16="http://schemas.microsoft.com/office/drawing/2014/main" id="{EDE13B9A-173F-68CE-5253-51148850DD74}"/>
              </a:ext>
            </a:extLst>
          </p:cNvPr>
          <p:cNvSpPr>
            <a:spLocks noGrp="1"/>
          </p:cNvSpPr>
          <p:nvPr>
            <p:ph idx="1"/>
          </p:nvPr>
        </p:nvSpPr>
        <p:spPr/>
        <p:txBody>
          <a:bodyPr>
            <a:normAutofit fontScale="92500" lnSpcReduction="10000"/>
          </a:bodyPr>
          <a:lstStyle/>
          <a:p>
            <a:pPr algn="just"/>
            <a:r>
              <a:rPr lang="sk-SK" dirty="0"/>
              <a:t>Na konci roku 2020 pôsobilo na území okresu Kežmarok 1217 podnikov (5,3 % z celkového počtu podnikov evidovaných v PSK). Veľkosť podniku, z hľadiska počtu zamestnancov, bola evidovaná v 731 podnikoch, pričom 707 podnikov predstavovalo zamestnávateľov do 49 zamestnancov a 19 podnikov zamestnávateľov od 50 – 249 zamestnancov. V okrese Kežmarok v roku 2019 taktiež pôsobilo 5 veľkých spoločností s počtom zamestnancov nad 250, v rokoch 2020 a 2021 na území okresu pôsobia len 4 spoločnosti s počtom zamestnancov nad 250.</a:t>
            </a:r>
          </a:p>
          <a:p>
            <a:pPr algn="just"/>
            <a:r>
              <a:rPr lang="sk-SK" dirty="0"/>
              <a:t>Priaznivou správou je, že počet podnikov v okrese Kežmarok každoročne rastie. Rovnako mierne stúpa aj počet fyzických osôb - podnikateľov, aj tak to však nezodpovedá celoslovenskému trendu.</a:t>
            </a:r>
          </a:p>
        </p:txBody>
      </p:sp>
    </p:spTree>
    <p:extLst>
      <p:ext uri="{BB962C8B-B14F-4D97-AF65-F5344CB8AC3E}">
        <p14:creationId xmlns:p14="http://schemas.microsoft.com/office/powerpoint/2010/main" val="950277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566766-53A3-01CD-2440-F813A31FC5F5}"/>
              </a:ext>
            </a:extLst>
          </p:cNvPr>
          <p:cNvSpPr>
            <a:spLocks noGrp="1"/>
          </p:cNvSpPr>
          <p:nvPr>
            <p:ph type="title"/>
          </p:nvPr>
        </p:nvSpPr>
        <p:spPr/>
        <p:txBody>
          <a:bodyPr>
            <a:normAutofit fontScale="90000"/>
          </a:bodyPr>
          <a:lstStyle/>
          <a:p>
            <a:r>
              <a:rPr lang="sk-SK" dirty="0"/>
              <a:t>ANALÝZA HOSPODÁRSKEHO, SOCIÁLNEHO A DEMOGRAFICKÉHO STAVU OKRESU</a:t>
            </a:r>
          </a:p>
        </p:txBody>
      </p:sp>
      <p:sp>
        <p:nvSpPr>
          <p:cNvPr id="3" name="Zástupný objekt pre obsah 2">
            <a:extLst>
              <a:ext uri="{FF2B5EF4-FFF2-40B4-BE49-F238E27FC236}">
                <a16:creationId xmlns:a16="http://schemas.microsoft.com/office/drawing/2014/main" id="{E7755B0F-CEA8-5D62-26FF-3D81629A7EEB}"/>
              </a:ext>
            </a:extLst>
          </p:cNvPr>
          <p:cNvSpPr>
            <a:spLocks noGrp="1"/>
          </p:cNvSpPr>
          <p:nvPr>
            <p:ph idx="1"/>
          </p:nvPr>
        </p:nvSpPr>
        <p:spPr/>
        <p:txBody>
          <a:bodyPr/>
          <a:lstStyle/>
          <a:p>
            <a:r>
              <a:rPr lang="sk-SK" dirty="0"/>
              <a:t>Migrácia z okresu Kežmarok zaznamenáva z dlhodobého hľadiska negatívny trend. Mimo hraníc okresu sa každoročne sťahuje väčší počet ľudí, než do okresu prichádza. V období posledných desiatich rokov (2010-2020) v dôsledku migrácie klesol počet obyvateľov okresu Kežmarok o 645 obyvateľov.</a:t>
            </a:r>
          </a:p>
          <a:p>
            <a:r>
              <a:rPr lang="sk-SK" dirty="0"/>
              <a:t>Tento trend celkovo kopíruje situáciu v PSK. Z okresu sa sťahujú najmä mladí ľudia v produktívnom veku. Najčastejšie odchádzajú ľudia do hlavného mesta Slovenskej republiky, či do zahraničia – štátov EÚ a Veľkej Británie.</a:t>
            </a:r>
          </a:p>
        </p:txBody>
      </p:sp>
    </p:spTree>
    <p:extLst>
      <p:ext uri="{BB962C8B-B14F-4D97-AF65-F5344CB8AC3E}">
        <p14:creationId xmlns:p14="http://schemas.microsoft.com/office/powerpoint/2010/main" val="2494644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2A2DAE-720B-4573-11A2-6ADDD34E9DE2}"/>
              </a:ext>
            </a:extLst>
          </p:cNvPr>
          <p:cNvSpPr>
            <a:spLocks noGrp="1"/>
          </p:cNvSpPr>
          <p:nvPr>
            <p:ph type="title"/>
          </p:nvPr>
        </p:nvSpPr>
        <p:spPr/>
        <p:txBody>
          <a:bodyPr>
            <a:normAutofit fontScale="90000"/>
          </a:bodyPr>
          <a:lstStyle/>
          <a:p>
            <a:r>
              <a:rPr lang="sk-SK" dirty="0"/>
              <a:t>ANALÝZA HOSPODÁRSKEHO, SOCIÁLNEHO A DEMOGRAFICKÉHO STAVU OKRESU</a:t>
            </a:r>
          </a:p>
        </p:txBody>
      </p:sp>
      <p:sp>
        <p:nvSpPr>
          <p:cNvPr id="3" name="Zástupný objekt pre obsah 2">
            <a:extLst>
              <a:ext uri="{FF2B5EF4-FFF2-40B4-BE49-F238E27FC236}">
                <a16:creationId xmlns:a16="http://schemas.microsoft.com/office/drawing/2014/main" id="{7E0D932A-6322-EE9B-C1E0-AF675F2075C9}"/>
              </a:ext>
            </a:extLst>
          </p:cNvPr>
          <p:cNvSpPr>
            <a:spLocks noGrp="1"/>
          </p:cNvSpPr>
          <p:nvPr>
            <p:ph idx="1"/>
          </p:nvPr>
        </p:nvSpPr>
        <p:spPr/>
        <p:txBody>
          <a:bodyPr>
            <a:normAutofit fontScale="85000" lnSpcReduction="10000"/>
          </a:bodyPr>
          <a:lstStyle/>
          <a:p>
            <a:pPr algn="just"/>
            <a:r>
              <a:rPr lang="sk-SK" dirty="0"/>
              <a:t>Okres Kežmarok sa nachádza v severozápadnej časti PSK, pri hranici s Poľskom (Kežmarok je od Prešova vzdialený 78 km a od Bratislavy 341 km). Dopravnou tepnou je cesta I. triedy I/66 vedúca z Popradu (najbližšie napojenie na diaľnicu) cez Kežmarok, Spišskú Belú do Poľska (hraničné priechody </a:t>
            </a:r>
            <a:r>
              <a:rPr lang="sk-SK" dirty="0" err="1"/>
              <a:t>Jurgow</a:t>
            </a:r>
            <a:r>
              <a:rPr lang="sk-SK" dirty="0"/>
              <a:t>-Podspády a Tatranská Javorina – Lysá Poľana – v okrese Poprad). V Spišskej Belej sa cesta I. triedy rozvetvuje a druhá </a:t>
            </a:r>
            <a:r>
              <a:rPr lang="sk-SK" dirty="0" err="1"/>
              <a:t>etva</a:t>
            </a:r>
            <a:r>
              <a:rPr lang="sk-SK" dirty="0"/>
              <a:t> I/77 pokračuje v smere do Starej Ľubovne a následne do Bardejova, či Prešova. Priamo v okrese je 1 cestný hraničný priechod: Lysá nad Dunajcom – </a:t>
            </a:r>
            <a:r>
              <a:rPr lang="sk-SK" dirty="0" err="1"/>
              <a:t>Niedzica</a:t>
            </a:r>
            <a:r>
              <a:rPr lang="sk-SK" dirty="0"/>
              <a:t>. Tieto cesty majú z hľadiska rozvoja okresu najväčší význam.</a:t>
            </a:r>
          </a:p>
          <a:p>
            <a:pPr algn="just"/>
            <a:r>
              <a:rPr lang="sk-SK" dirty="0"/>
              <a:t>Doprava na území okresu Kežmarok sa uskutočňuje po cestnej sieti a po železnici. Ostatné druhy dopravy sú využívané len výnimočne (napríklad spojenie prostredníctvom medzinárodného letiska Poprad). Splavovanie rieky Dunajec je využívané najmä v rámci aktivít cestovného ruchu.</a:t>
            </a:r>
          </a:p>
        </p:txBody>
      </p:sp>
    </p:spTree>
    <p:extLst>
      <p:ext uri="{BB962C8B-B14F-4D97-AF65-F5344CB8AC3E}">
        <p14:creationId xmlns:p14="http://schemas.microsoft.com/office/powerpoint/2010/main" val="1255881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98E437-0706-4DAE-8794-D718124A1085}"/>
              </a:ext>
            </a:extLst>
          </p:cNvPr>
          <p:cNvSpPr>
            <a:spLocks noGrp="1"/>
          </p:cNvSpPr>
          <p:nvPr>
            <p:ph type="title"/>
          </p:nvPr>
        </p:nvSpPr>
        <p:spPr/>
        <p:txBody>
          <a:bodyPr>
            <a:normAutofit fontScale="90000"/>
          </a:bodyPr>
          <a:lstStyle/>
          <a:p>
            <a:r>
              <a:rPr lang="sk-SK" dirty="0"/>
              <a:t>ANALÝZA HOSPODÁRSKEHO, SOCIÁLNEHO A DEMOGRAFICKÉHO STAVU OKRESU</a:t>
            </a:r>
          </a:p>
        </p:txBody>
      </p:sp>
      <p:sp>
        <p:nvSpPr>
          <p:cNvPr id="3" name="Zástupný objekt pre obsah 2">
            <a:extLst>
              <a:ext uri="{FF2B5EF4-FFF2-40B4-BE49-F238E27FC236}">
                <a16:creationId xmlns:a16="http://schemas.microsoft.com/office/drawing/2014/main" id="{6DCB0FAD-ABD5-A280-B35C-E45C8880E0C4}"/>
              </a:ext>
            </a:extLst>
          </p:cNvPr>
          <p:cNvSpPr>
            <a:spLocks noGrp="1"/>
          </p:cNvSpPr>
          <p:nvPr>
            <p:ph idx="1"/>
          </p:nvPr>
        </p:nvSpPr>
        <p:spPr>
          <a:xfrm>
            <a:off x="601353" y="1367326"/>
            <a:ext cx="6808543" cy="2006683"/>
          </a:xfrm>
        </p:spPr>
        <p:txBody>
          <a:bodyPr>
            <a:normAutofit/>
          </a:bodyPr>
          <a:lstStyle/>
          <a:p>
            <a:pPr algn="just"/>
            <a:r>
              <a:rPr lang="sk-SK" dirty="0"/>
              <a:t>okrese Kežmarok možno (podľa sčítania obyvateľov domov a bytov 2011) nájsť okrem majoritného obyvateľstva s podielom 79,15%, taktiež aj zastúpenie rómskej komunity s podielom 11,46 % obyvateľov.</a:t>
            </a:r>
          </a:p>
          <a:p>
            <a:pPr algn="just"/>
            <a:endParaRPr lang="sk-SK" dirty="0"/>
          </a:p>
        </p:txBody>
      </p:sp>
      <p:pic>
        <p:nvPicPr>
          <p:cNvPr id="5" name="Obrázok 4">
            <a:extLst>
              <a:ext uri="{FF2B5EF4-FFF2-40B4-BE49-F238E27FC236}">
                <a16:creationId xmlns:a16="http://schemas.microsoft.com/office/drawing/2014/main" id="{DEA2823E-60D9-6C2E-041F-E514B10FA32D}"/>
              </a:ext>
            </a:extLst>
          </p:cNvPr>
          <p:cNvPicPr>
            <a:picLocks noChangeAspect="1"/>
          </p:cNvPicPr>
          <p:nvPr/>
        </p:nvPicPr>
        <p:blipFill rotWithShape="1">
          <a:blip r:embed="rId2"/>
          <a:srcRect l="22864" t="14757" r="38980" b="19223"/>
          <a:stretch/>
        </p:blipFill>
        <p:spPr>
          <a:xfrm>
            <a:off x="7409896" y="292319"/>
            <a:ext cx="4406284" cy="4288559"/>
          </a:xfrm>
          <a:prstGeom prst="rect">
            <a:avLst/>
          </a:prstGeom>
        </p:spPr>
      </p:pic>
    </p:spTree>
    <p:extLst>
      <p:ext uri="{BB962C8B-B14F-4D97-AF65-F5344CB8AC3E}">
        <p14:creationId xmlns:p14="http://schemas.microsoft.com/office/powerpoint/2010/main" val="3568915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D63B1D-A80E-EED2-492E-9A1870251AA7}"/>
              </a:ext>
            </a:extLst>
          </p:cNvPr>
          <p:cNvSpPr>
            <a:spLocks noGrp="1"/>
          </p:cNvSpPr>
          <p:nvPr>
            <p:ph type="title"/>
          </p:nvPr>
        </p:nvSpPr>
        <p:spPr/>
        <p:txBody>
          <a:bodyPr/>
          <a:lstStyle/>
          <a:p>
            <a:r>
              <a:rPr lang="sk-SK" dirty="0"/>
              <a:t>IMPULZY K VYPRACOVANIU PLÁNU ROZVOJA NRO KEŽMAROK</a:t>
            </a:r>
          </a:p>
        </p:txBody>
      </p:sp>
      <p:sp>
        <p:nvSpPr>
          <p:cNvPr id="3" name="Zástupný objekt pre obsah 2">
            <a:extLst>
              <a:ext uri="{FF2B5EF4-FFF2-40B4-BE49-F238E27FC236}">
                <a16:creationId xmlns:a16="http://schemas.microsoft.com/office/drawing/2014/main" id="{13C61231-3A98-098B-F610-18050F023B4A}"/>
              </a:ext>
            </a:extLst>
          </p:cNvPr>
          <p:cNvSpPr>
            <a:spLocks noGrp="1"/>
          </p:cNvSpPr>
          <p:nvPr>
            <p:ph idx="1"/>
          </p:nvPr>
        </p:nvSpPr>
        <p:spPr>
          <a:xfrm>
            <a:off x="684211" y="685800"/>
            <a:ext cx="8930305" cy="4072631"/>
          </a:xfrm>
        </p:spPr>
        <p:txBody>
          <a:bodyPr>
            <a:normAutofit lnSpcReduction="10000"/>
          </a:bodyPr>
          <a:lstStyle/>
          <a:p>
            <a:pPr algn="just"/>
            <a:r>
              <a:rPr lang="sk-SK" dirty="0"/>
              <a:t>V rámci prípravy Plánu rozvoja NRO Kežmarok bola vytvorená expertná pracovná skupina, vytvorenie ktorej iniciovalo MIRRI SR. Členmi pracovnej skupiny boli (okrem zástupcov MIRRI SR) aj zástupcovia Okresného úradu Kežmarok, Úradu PSK, Prešovskej univerzity, Úradu splnomocnenca vlády SR pre MRK, zástupcovia MAS a ďalších sociálno-ekonomických partnerov v území. Touto pracovnou skupinou a jej členmi boli identifikované potenciály rozvoja okresu Kežmarok. Zároveň boli identifikované problémy a výzvy, ktoré sú považované ako potenciálne prekážky v rozvoji okresu Kežmarok. Problémy a výzvy okresu (ako potenciálne prekážky rozvoja okresu Kežmarok) sú zoskupené do oblastí na základe logickej súvislosti. V rámci jednotlivých kategórií sú problémy zoradené na základe </a:t>
            </a:r>
            <a:r>
              <a:rPr lang="sk-SK" dirty="0" err="1"/>
              <a:t>prioritizácie</a:t>
            </a:r>
            <a:r>
              <a:rPr lang="sk-SK" dirty="0"/>
              <a:t> zástupcami </a:t>
            </a:r>
            <a:r>
              <a:rPr lang="sk-SK" dirty="0" err="1"/>
              <a:t>socio</a:t>
            </a:r>
            <a:r>
              <a:rPr lang="sk-SK" dirty="0"/>
              <a:t>-ekonomických partnerov (členmi expertnej pracovnej skupiny).</a:t>
            </a:r>
          </a:p>
        </p:txBody>
      </p:sp>
    </p:spTree>
    <p:extLst>
      <p:ext uri="{BB962C8B-B14F-4D97-AF65-F5344CB8AC3E}">
        <p14:creationId xmlns:p14="http://schemas.microsoft.com/office/powerpoint/2010/main" val="940048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9B5B78-E507-6E30-5864-F7A6A4AE6FB7}"/>
              </a:ext>
            </a:extLst>
          </p:cNvPr>
          <p:cNvSpPr>
            <a:spLocks noGrp="1"/>
          </p:cNvSpPr>
          <p:nvPr>
            <p:ph type="title"/>
          </p:nvPr>
        </p:nvSpPr>
        <p:spPr/>
        <p:txBody>
          <a:bodyPr/>
          <a:lstStyle/>
          <a:p>
            <a:r>
              <a:rPr lang="sk-SK" dirty="0"/>
              <a:t>Zdôvodnenie výberu aktivít Plánu rozvoja NRO Kežmarok</a:t>
            </a:r>
          </a:p>
        </p:txBody>
      </p:sp>
      <p:sp>
        <p:nvSpPr>
          <p:cNvPr id="3" name="Zástupný objekt pre obsah 2">
            <a:extLst>
              <a:ext uri="{FF2B5EF4-FFF2-40B4-BE49-F238E27FC236}">
                <a16:creationId xmlns:a16="http://schemas.microsoft.com/office/drawing/2014/main" id="{B160430A-4753-1681-C40D-BA0F8E57AD99}"/>
              </a:ext>
            </a:extLst>
          </p:cNvPr>
          <p:cNvSpPr>
            <a:spLocks noGrp="1"/>
          </p:cNvSpPr>
          <p:nvPr>
            <p:ph idx="1"/>
          </p:nvPr>
        </p:nvSpPr>
        <p:spPr/>
        <p:txBody>
          <a:bodyPr>
            <a:normAutofit lnSpcReduction="10000"/>
          </a:bodyPr>
          <a:lstStyle/>
          <a:p>
            <a:pPr algn="just"/>
            <a:r>
              <a:rPr lang="sk-SK" b="1" dirty="0">
                <a:solidFill>
                  <a:schemeClr val="tx1"/>
                </a:solidFill>
              </a:rPr>
              <a:t>Plán rozvoja NRO Kežmarok je záväzný dokument zameraný na odstraňovanie zaostávania NRO Kežmarok. Ako ukazovateľ zaostávania okresu podľa osobitného predpisu20) bola zvolená miera evidovanej nezamestnanosti. Do zoznamu NRO sú zapisované okresy na základe miery evidovanej nezamestnanosti. Určitý okres je zapísaný do zoznamu NRO, ak miera evidovanej nezamestnanosti v 9 z posledných 12 kalendárnych štvrťrokov presiahne 1,5-násobok priemernej miery evidovanej nezamestnanosti v SR, resp. okres je obkolesený takýmito okresmi, či štátnou hranicou). Z uvedeného vyplýva, že plán rozvoja by mal byť zameraný na aktivity, ktoré riešia tento základný ukazovateľ – mieru evidovanej nezamestnanosti.</a:t>
            </a:r>
          </a:p>
        </p:txBody>
      </p:sp>
    </p:spTree>
    <p:extLst>
      <p:ext uri="{BB962C8B-B14F-4D97-AF65-F5344CB8AC3E}">
        <p14:creationId xmlns:p14="http://schemas.microsoft.com/office/powerpoint/2010/main" val="2184951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E46370-7043-4A38-2C16-D2DC16D1AAC2}"/>
              </a:ext>
            </a:extLst>
          </p:cNvPr>
          <p:cNvSpPr>
            <a:spLocks noGrp="1"/>
          </p:cNvSpPr>
          <p:nvPr>
            <p:ph type="title"/>
          </p:nvPr>
        </p:nvSpPr>
        <p:spPr/>
        <p:txBody>
          <a:bodyPr/>
          <a:lstStyle/>
          <a:p>
            <a:r>
              <a:rPr lang="sk-SK" dirty="0"/>
              <a:t>Program </a:t>
            </a:r>
          </a:p>
        </p:txBody>
      </p:sp>
      <p:sp>
        <p:nvSpPr>
          <p:cNvPr id="7" name="Zástupný objekt pre obsah 6">
            <a:extLst>
              <a:ext uri="{FF2B5EF4-FFF2-40B4-BE49-F238E27FC236}">
                <a16:creationId xmlns:a16="http://schemas.microsoft.com/office/drawing/2014/main" id="{14B4E223-1742-F050-E1A3-C0C31A2194D8}"/>
              </a:ext>
            </a:extLst>
          </p:cNvPr>
          <p:cNvSpPr>
            <a:spLocks noGrp="1"/>
          </p:cNvSpPr>
          <p:nvPr>
            <p:ph idx="1"/>
          </p:nvPr>
        </p:nvSpPr>
        <p:spPr/>
        <p:txBody>
          <a:bodyPr/>
          <a:lstStyle/>
          <a:p>
            <a:r>
              <a:rPr lang="sk-SK" b="1" dirty="0">
                <a:solidFill>
                  <a:schemeClr val="tx1"/>
                </a:solidFill>
              </a:rPr>
              <a:t>Otvorenie </a:t>
            </a:r>
          </a:p>
          <a:p>
            <a:r>
              <a:rPr lang="sk-SK" b="1" dirty="0">
                <a:solidFill>
                  <a:schemeClr val="tx1"/>
                </a:solidFill>
              </a:rPr>
              <a:t>Plán rozvoja NRO Kežmarok</a:t>
            </a:r>
          </a:p>
          <a:p>
            <a:r>
              <a:rPr lang="sk-SK" b="1" dirty="0">
                <a:solidFill>
                  <a:schemeClr val="tx1"/>
                </a:solidFill>
              </a:rPr>
              <a:t>Predstavenie výzvy na predkladanie žiadosti o poskytovanie regionálneho príspevku </a:t>
            </a:r>
          </a:p>
          <a:p>
            <a:r>
              <a:rPr lang="sk-SK" b="1" dirty="0">
                <a:solidFill>
                  <a:schemeClr val="tx1"/>
                </a:solidFill>
              </a:rPr>
              <a:t>Diskusia </a:t>
            </a:r>
          </a:p>
          <a:p>
            <a:r>
              <a:rPr lang="sk-SK" b="1" dirty="0">
                <a:solidFill>
                  <a:schemeClr val="tx1"/>
                </a:solidFill>
              </a:rPr>
              <a:t>Záver</a:t>
            </a:r>
          </a:p>
        </p:txBody>
      </p:sp>
    </p:spTree>
    <p:extLst>
      <p:ext uri="{BB962C8B-B14F-4D97-AF65-F5344CB8AC3E}">
        <p14:creationId xmlns:p14="http://schemas.microsoft.com/office/powerpoint/2010/main" val="641576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77D92-2BDB-204C-D911-9E3C50697709}"/>
              </a:ext>
            </a:extLst>
          </p:cNvPr>
          <p:cNvSpPr>
            <a:spLocks noGrp="1"/>
          </p:cNvSpPr>
          <p:nvPr>
            <p:ph type="title"/>
          </p:nvPr>
        </p:nvSpPr>
        <p:spPr/>
        <p:txBody>
          <a:bodyPr/>
          <a:lstStyle/>
          <a:p>
            <a:r>
              <a:rPr lang="sk-SK" dirty="0"/>
              <a:t>Zdôvodnenie výberu aktivít Plánu rozvoja NRO Kežmarok</a:t>
            </a:r>
          </a:p>
        </p:txBody>
      </p:sp>
      <p:sp>
        <p:nvSpPr>
          <p:cNvPr id="3" name="Zástupný objekt pre obsah 2">
            <a:extLst>
              <a:ext uri="{FF2B5EF4-FFF2-40B4-BE49-F238E27FC236}">
                <a16:creationId xmlns:a16="http://schemas.microsoft.com/office/drawing/2014/main" id="{8AF1C07E-53C5-ADBE-A558-C929FF2D1B2B}"/>
              </a:ext>
            </a:extLst>
          </p:cNvPr>
          <p:cNvSpPr>
            <a:spLocks noGrp="1"/>
          </p:cNvSpPr>
          <p:nvPr>
            <p:ph idx="1"/>
          </p:nvPr>
        </p:nvSpPr>
        <p:spPr>
          <a:xfrm>
            <a:off x="684212" y="685800"/>
            <a:ext cx="8534400" cy="3939466"/>
          </a:xfrm>
        </p:spPr>
        <p:txBody>
          <a:bodyPr>
            <a:normAutofit fontScale="85000" lnSpcReduction="20000"/>
          </a:bodyPr>
          <a:lstStyle/>
          <a:p>
            <a:pPr algn="just"/>
            <a:r>
              <a:rPr lang="sk-SK" b="1" dirty="0">
                <a:solidFill>
                  <a:schemeClr val="tx1"/>
                </a:solidFill>
              </a:rPr>
              <a:t>V procese tvorby Plánu rozvoja NRO Kežmarok bolo identifikovaných 9problémových oblastí a výziev, ktoré je potrebné v okrese Kežmarok riešiť (podrobne rozobrané sa nachádza v analytickej časti dokumentu). Ide o nasledujúce oblasti / výzvy:</a:t>
            </a:r>
          </a:p>
          <a:p>
            <a:pPr algn="just"/>
            <a:r>
              <a:rPr lang="sk-SK" b="1" dirty="0">
                <a:solidFill>
                  <a:schemeClr val="tx1"/>
                </a:solidFill>
              </a:rPr>
              <a:t>1. Zamestnanosť a podnikanie,</a:t>
            </a:r>
          </a:p>
          <a:p>
            <a:pPr algn="just"/>
            <a:r>
              <a:rPr lang="sk-SK" b="1" dirty="0">
                <a:solidFill>
                  <a:schemeClr val="tx1"/>
                </a:solidFill>
              </a:rPr>
              <a:t>2. Cestovný ruch,</a:t>
            </a:r>
          </a:p>
          <a:p>
            <a:pPr algn="just"/>
            <a:r>
              <a:rPr lang="sk-SK" b="1" dirty="0">
                <a:solidFill>
                  <a:schemeClr val="tx1"/>
                </a:solidFill>
              </a:rPr>
              <a:t>3. Doprava a dostupnosť,</a:t>
            </a:r>
          </a:p>
          <a:p>
            <a:pPr algn="just"/>
            <a:r>
              <a:rPr lang="sk-SK" b="1" dirty="0">
                <a:solidFill>
                  <a:schemeClr val="tx1"/>
                </a:solidFill>
              </a:rPr>
              <a:t>4. Vzdelávanie,</a:t>
            </a:r>
          </a:p>
          <a:p>
            <a:pPr algn="just"/>
            <a:r>
              <a:rPr lang="sk-SK" b="1" dirty="0">
                <a:solidFill>
                  <a:schemeClr val="tx1"/>
                </a:solidFill>
              </a:rPr>
              <a:t>5. Marginalizované rómske komunity,</a:t>
            </a:r>
          </a:p>
          <a:p>
            <a:pPr algn="just"/>
            <a:r>
              <a:rPr lang="sk-SK" b="1" dirty="0">
                <a:solidFill>
                  <a:schemeClr val="tx1"/>
                </a:solidFill>
              </a:rPr>
              <a:t>6. Bývanie,</a:t>
            </a:r>
          </a:p>
          <a:p>
            <a:pPr algn="just"/>
            <a:r>
              <a:rPr lang="sk-SK" b="1" dirty="0">
                <a:solidFill>
                  <a:schemeClr val="tx1"/>
                </a:solidFill>
              </a:rPr>
              <a:t>7. Základná infraštruktúra,</a:t>
            </a:r>
          </a:p>
          <a:p>
            <a:pPr algn="just"/>
            <a:r>
              <a:rPr lang="sk-SK" b="1" dirty="0">
                <a:solidFill>
                  <a:schemeClr val="tx1"/>
                </a:solidFill>
              </a:rPr>
              <a:t>8. Demografické problémy,</a:t>
            </a:r>
          </a:p>
          <a:p>
            <a:pPr algn="just"/>
            <a:r>
              <a:rPr lang="sk-SK" b="1" dirty="0">
                <a:solidFill>
                  <a:schemeClr val="tx1"/>
                </a:solidFill>
              </a:rPr>
              <a:t>9. Administratívne problémy regionálneho rozvoja.</a:t>
            </a:r>
          </a:p>
        </p:txBody>
      </p:sp>
    </p:spTree>
    <p:extLst>
      <p:ext uri="{BB962C8B-B14F-4D97-AF65-F5344CB8AC3E}">
        <p14:creationId xmlns:p14="http://schemas.microsoft.com/office/powerpoint/2010/main" val="2954681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0087F3-6347-D74E-3F4E-CCD49A6005DC}"/>
              </a:ext>
            </a:extLst>
          </p:cNvPr>
          <p:cNvSpPr>
            <a:spLocks noGrp="1"/>
          </p:cNvSpPr>
          <p:nvPr>
            <p:ph type="title"/>
          </p:nvPr>
        </p:nvSpPr>
        <p:spPr/>
        <p:txBody>
          <a:bodyPr/>
          <a:lstStyle/>
          <a:p>
            <a:r>
              <a:rPr lang="sk-SK" dirty="0"/>
              <a:t>Zdôvodnenie výberu aktivít Plánu rozvoja NRO Kežmarok</a:t>
            </a:r>
          </a:p>
        </p:txBody>
      </p:sp>
      <p:sp>
        <p:nvSpPr>
          <p:cNvPr id="3" name="Zástupný objekt pre obsah 2">
            <a:extLst>
              <a:ext uri="{FF2B5EF4-FFF2-40B4-BE49-F238E27FC236}">
                <a16:creationId xmlns:a16="http://schemas.microsoft.com/office/drawing/2014/main" id="{D343C4B8-A852-A396-E010-298EA5272D8E}"/>
              </a:ext>
            </a:extLst>
          </p:cNvPr>
          <p:cNvSpPr>
            <a:spLocks noGrp="1"/>
          </p:cNvSpPr>
          <p:nvPr>
            <p:ph idx="1"/>
          </p:nvPr>
        </p:nvSpPr>
        <p:spPr/>
        <p:txBody>
          <a:bodyPr>
            <a:normAutofit fontScale="92500" lnSpcReduction="20000"/>
          </a:bodyPr>
          <a:lstStyle/>
          <a:p>
            <a:pPr algn="just"/>
            <a:r>
              <a:rPr lang="sk-SK" b="1" dirty="0">
                <a:solidFill>
                  <a:schemeClr val="tx1"/>
                </a:solidFill>
              </a:rPr>
              <a:t>Všetky spomínané oblasti sú pre okres Kežmarok, bezpochyby, dôležité, avšak pre zhodnotenie aplikačného priestoru Plánu rozvoja NRO Kežmarok je potrebné prihliadať najmä na:</a:t>
            </a:r>
          </a:p>
          <a:p>
            <a:pPr algn="just"/>
            <a:r>
              <a:rPr lang="sk-SK" b="1" dirty="0">
                <a:solidFill>
                  <a:schemeClr val="tx1"/>
                </a:solidFill>
              </a:rPr>
              <a:t>1. obmedzené zdroje pre spolufinancovanie aktivít (Plán rozvoja NRO Kežmarok ráta so spolufinancovaním z regionálneho príspevku, pričom výška regionálneho príspevku vyčlenená pre okres Kežmarok na obdobie 2022 – 2026 je 4 534 500,00 EUR),</a:t>
            </a:r>
          </a:p>
          <a:p>
            <a:pPr algn="just"/>
            <a:r>
              <a:rPr lang="sk-SK" b="1" dirty="0">
                <a:solidFill>
                  <a:schemeClr val="tx1"/>
                </a:solidFill>
              </a:rPr>
              <a:t>2. hodnotiace kritériá pre výber projektov podporených zo zdrojov regionálneho príspevku (t. j. zvýhodnenie projektov, ktoré vytvárajú pracovné miesta a možnosť podpory len výnimočných strategicky nevyhnutných projektov, ktoré nevytvárajú udržateľné pracovné miesta),</a:t>
            </a:r>
          </a:p>
          <a:p>
            <a:pPr algn="just"/>
            <a:r>
              <a:rPr lang="sk-SK" b="1" dirty="0">
                <a:solidFill>
                  <a:schemeClr val="tx1"/>
                </a:solidFill>
              </a:rPr>
              <a:t>3. výstupy analytickej časti.</a:t>
            </a:r>
          </a:p>
        </p:txBody>
      </p:sp>
    </p:spTree>
    <p:extLst>
      <p:ext uri="{BB962C8B-B14F-4D97-AF65-F5344CB8AC3E}">
        <p14:creationId xmlns:p14="http://schemas.microsoft.com/office/powerpoint/2010/main" val="1062950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2E60F3-DB86-0D1C-7E93-A805994C5D2C}"/>
              </a:ext>
            </a:extLst>
          </p:cNvPr>
          <p:cNvSpPr>
            <a:spLocks noGrp="1"/>
          </p:cNvSpPr>
          <p:nvPr>
            <p:ph type="title"/>
          </p:nvPr>
        </p:nvSpPr>
        <p:spPr/>
        <p:txBody>
          <a:bodyPr/>
          <a:lstStyle/>
          <a:p>
            <a:r>
              <a:rPr lang="sk-SK" dirty="0"/>
              <a:t>Zdôvodnenie výberu aktivít Plánu rozvoja NRO Kežmarok</a:t>
            </a:r>
          </a:p>
        </p:txBody>
      </p:sp>
      <p:sp>
        <p:nvSpPr>
          <p:cNvPr id="3" name="Zástupný objekt pre obsah 2">
            <a:extLst>
              <a:ext uri="{FF2B5EF4-FFF2-40B4-BE49-F238E27FC236}">
                <a16:creationId xmlns:a16="http://schemas.microsoft.com/office/drawing/2014/main" id="{A8555CEC-752E-706B-5C97-DEB40D330E15}"/>
              </a:ext>
            </a:extLst>
          </p:cNvPr>
          <p:cNvSpPr>
            <a:spLocks noGrp="1"/>
          </p:cNvSpPr>
          <p:nvPr>
            <p:ph idx="1"/>
          </p:nvPr>
        </p:nvSpPr>
        <p:spPr/>
        <p:txBody>
          <a:bodyPr/>
          <a:lstStyle/>
          <a:p>
            <a:pPr algn="just"/>
            <a:r>
              <a:rPr lang="sk-SK" b="1" dirty="0">
                <a:solidFill>
                  <a:schemeClr val="tx1"/>
                </a:solidFill>
              </a:rPr>
              <a:t>Vzhľadom na merateľný ukazovateľ pre zaradenie okresu medzi NRO, výstupy z analytickej časti (t. j. analýzu tvrdých dát, identifikované problémové oblasti, potenciály rozvoja) a obmedzenia (zdroje spolufinancovania, nutnosť vytvárania pracovných miest projektmi) bol zadefinovaný cieľ Plánu rozvoja NRO Kežmarok nasledujúcim spôsobom:</a:t>
            </a:r>
          </a:p>
          <a:p>
            <a:pPr algn="just"/>
            <a:r>
              <a:rPr lang="sk-SK" b="1" dirty="0">
                <a:solidFill>
                  <a:schemeClr val="tx1"/>
                </a:solidFill>
              </a:rPr>
              <a:t>Cieľom Plánu rozvoja NRO Kežmarok je znižovanie zaostávania okresu Kežmarok za inými okresmi, prostredníctvom realizácie projektov generujúcich udržateľné pracovné miesta pre disponibilných </a:t>
            </a:r>
            <a:r>
              <a:rPr lang="sk-SK" b="1" dirty="0" err="1">
                <a:solidFill>
                  <a:schemeClr val="tx1"/>
                </a:solidFill>
              </a:rPr>
              <a:t>UoZ</a:t>
            </a:r>
            <a:r>
              <a:rPr lang="sk-SK" b="1" dirty="0">
                <a:solidFill>
                  <a:schemeClr val="tx1"/>
                </a:solidFill>
              </a:rPr>
              <a:t>, a tým zapríčinené znižovanie evidovanej nezamestnanosti.</a:t>
            </a:r>
          </a:p>
        </p:txBody>
      </p:sp>
    </p:spTree>
    <p:extLst>
      <p:ext uri="{BB962C8B-B14F-4D97-AF65-F5344CB8AC3E}">
        <p14:creationId xmlns:p14="http://schemas.microsoft.com/office/powerpoint/2010/main" val="2307523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FF58C5-CF23-5DFA-9BB8-2D181828D7BD}"/>
              </a:ext>
            </a:extLst>
          </p:cNvPr>
          <p:cNvSpPr>
            <a:spLocks noGrp="1"/>
          </p:cNvSpPr>
          <p:nvPr>
            <p:ph type="title"/>
          </p:nvPr>
        </p:nvSpPr>
        <p:spPr/>
        <p:txBody>
          <a:bodyPr/>
          <a:lstStyle/>
          <a:p>
            <a:r>
              <a:rPr lang="sk-SK" dirty="0"/>
              <a:t>Zdôvodnenie výberu aktivít Plánu rozvoja NRO Kežmarok</a:t>
            </a:r>
          </a:p>
        </p:txBody>
      </p:sp>
      <p:sp>
        <p:nvSpPr>
          <p:cNvPr id="3" name="Zástupný objekt pre obsah 2">
            <a:extLst>
              <a:ext uri="{FF2B5EF4-FFF2-40B4-BE49-F238E27FC236}">
                <a16:creationId xmlns:a16="http://schemas.microsoft.com/office/drawing/2014/main" id="{E107AF83-BE46-9DEE-7D52-9166AFB8EF95}"/>
              </a:ext>
            </a:extLst>
          </p:cNvPr>
          <p:cNvSpPr>
            <a:spLocks noGrp="1"/>
          </p:cNvSpPr>
          <p:nvPr>
            <p:ph idx="1"/>
          </p:nvPr>
        </p:nvSpPr>
        <p:spPr/>
        <p:txBody>
          <a:bodyPr/>
          <a:lstStyle/>
          <a:p>
            <a:r>
              <a:rPr lang="sk-SK" b="1" dirty="0">
                <a:solidFill>
                  <a:schemeClr val="tx1"/>
                </a:solidFill>
              </a:rPr>
              <a:t>Pre naplnenie plánu rozvoja boli definované opatrenia a úlohy v 2 základných oblastiach, ktoré tvoria Aktivity Plánu rozvoja NRO Kežmarok. Ide o nasledujúce aktivity:</a:t>
            </a:r>
          </a:p>
          <a:p>
            <a:r>
              <a:rPr lang="sk-SK" b="1" dirty="0">
                <a:solidFill>
                  <a:schemeClr val="tx1"/>
                </a:solidFill>
              </a:rPr>
              <a:t>Aktivita A: Zamestnanosť – vytváranie pracovných miest pre </a:t>
            </a:r>
            <a:r>
              <a:rPr lang="sk-SK" b="1" dirty="0" err="1">
                <a:solidFill>
                  <a:schemeClr val="tx1"/>
                </a:solidFill>
              </a:rPr>
              <a:t>UoZ</a:t>
            </a:r>
            <a:r>
              <a:rPr lang="sk-SK" b="1" dirty="0">
                <a:solidFill>
                  <a:schemeClr val="tx1"/>
                </a:solidFill>
              </a:rPr>
              <a:t> a znevýhodnené skupiny na trhu práce.</a:t>
            </a:r>
          </a:p>
          <a:p>
            <a:r>
              <a:rPr lang="sk-SK" b="1" dirty="0">
                <a:solidFill>
                  <a:schemeClr val="tx1"/>
                </a:solidFill>
              </a:rPr>
              <a:t>Aktivita B: Cestovný ruch – nástroj tvorby udržateľných pracovných miest v okrese.</a:t>
            </a:r>
          </a:p>
        </p:txBody>
      </p:sp>
    </p:spTree>
    <p:extLst>
      <p:ext uri="{BB962C8B-B14F-4D97-AF65-F5344CB8AC3E}">
        <p14:creationId xmlns:p14="http://schemas.microsoft.com/office/powerpoint/2010/main" val="2485628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02DF9F-4A23-3AA9-17A5-ECEDB96B1A7F}"/>
              </a:ext>
            </a:extLst>
          </p:cNvPr>
          <p:cNvSpPr>
            <a:spLocks noGrp="1"/>
          </p:cNvSpPr>
          <p:nvPr>
            <p:ph type="title"/>
          </p:nvPr>
        </p:nvSpPr>
        <p:spPr/>
        <p:txBody>
          <a:bodyPr/>
          <a:lstStyle/>
          <a:p>
            <a:r>
              <a:rPr lang="sk-SK" dirty="0"/>
              <a:t>AKTIVITY PLÁNU ROZVOJA NRO KEŽMAROK</a:t>
            </a:r>
          </a:p>
        </p:txBody>
      </p:sp>
      <p:sp>
        <p:nvSpPr>
          <p:cNvPr id="3" name="Zástupný objekt pre obsah 2">
            <a:extLst>
              <a:ext uri="{FF2B5EF4-FFF2-40B4-BE49-F238E27FC236}">
                <a16:creationId xmlns:a16="http://schemas.microsoft.com/office/drawing/2014/main" id="{C6674941-2391-91BF-8E13-D762AEE30A71}"/>
              </a:ext>
            </a:extLst>
          </p:cNvPr>
          <p:cNvSpPr>
            <a:spLocks noGrp="1"/>
          </p:cNvSpPr>
          <p:nvPr>
            <p:ph idx="1"/>
          </p:nvPr>
        </p:nvSpPr>
        <p:spPr/>
        <p:txBody>
          <a:bodyPr>
            <a:normAutofit lnSpcReduction="10000"/>
          </a:bodyPr>
          <a:lstStyle/>
          <a:p>
            <a:pPr algn="just"/>
            <a:r>
              <a:rPr lang="sk-SK" b="1" dirty="0">
                <a:solidFill>
                  <a:schemeClr val="tx1"/>
                </a:solidFill>
              </a:rPr>
              <a:t>Cieľ Plánu rozvoja NRO Kežmarok je odstraňovanie zaostávania tohto okresu prostredníctvom realizácie projektov generujúcich udržateľné pracovné miesta pre </a:t>
            </a:r>
            <a:r>
              <a:rPr lang="sk-SK" b="1" dirty="0" err="1">
                <a:solidFill>
                  <a:schemeClr val="tx1"/>
                </a:solidFill>
              </a:rPr>
              <a:t>UoZ</a:t>
            </a:r>
            <a:r>
              <a:rPr lang="sk-SK" b="1" dirty="0">
                <a:solidFill>
                  <a:schemeClr val="tx1"/>
                </a:solidFill>
              </a:rPr>
              <a:t>, a tým zapríčinené znižovanie evidovanej nezamestnanosti, vychádzajúc (okrem iného aj) z Analýzy potenciálov rozvoja územia, berúc do úvahy všetky obmedzenia a strategické dokumenty. Plánu rozvoja NRO Kežmarok je postavený na 2 základných aktivitách:</a:t>
            </a:r>
          </a:p>
          <a:p>
            <a:pPr algn="just"/>
            <a:r>
              <a:rPr lang="sk-SK" b="1" dirty="0">
                <a:solidFill>
                  <a:schemeClr val="tx1"/>
                </a:solidFill>
              </a:rPr>
              <a:t>Aktivita A: Zamestnanosť –vytváranie pracovných miest pre </a:t>
            </a:r>
            <a:r>
              <a:rPr lang="sk-SK" b="1" dirty="0" err="1">
                <a:solidFill>
                  <a:schemeClr val="tx1"/>
                </a:solidFill>
              </a:rPr>
              <a:t>UoZ</a:t>
            </a:r>
            <a:r>
              <a:rPr lang="sk-SK" b="1" dirty="0">
                <a:solidFill>
                  <a:schemeClr val="tx1"/>
                </a:solidFill>
              </a:rPr>
              <a:t> a znevýhodnené skupiny na trhu práce.</a:t>
            </a:r>
          </a:p>
          <a:p>
            <a:pPr algn="just"/>
            <a:r>
              <a:rPr lang="sk-SK" b="1" dirty="0">
                <a:solidFill>
                  <a:schemeClr val="tx1"/>
                </a:solidFill>
              </a:rPr>
              <a:t>Aktivita B: Cestovný ruch – nástroj tvorby udržateľných pracovných miest v okrese.</a:t>
            </a:r>
          </a:p>
        </p:txBody>
      </p:sp>
    </p:spTree>
    <p:extLst>
      <p:ext uri="{BB962C8B-B14F-4D97-AF65-F5344CB8AC3E}">
        <p14:creationId xmlns:p14="http://schemas.microsoft.com/office/powerpoint/2010/main" val="578102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D75072-B20C-B8E9-F690-7D1E3EB98E89}"/>
              </a:ext>
            </a:extLst>
          </p:cNvPr>
          <p:cNvSpPr>
            <a:spLocks noGrp="1"/>
          </p:cNvSpPr>
          <p:nvPr>
            <p:ph type="title"/>
          </p:nvPr>
        </p:nvSpPr>
        <p:spPr/>
        <p:txBody>
          <a:bodyPr>
            <a:normAutofit/>
          </a:bodyPr>
          <a:lstStyle/>
          <a:p>
            <a:r>
              <a:rPr lang="sk-SK" dirty="0"/>
              <a:t>Prehľad opatrení a úloh</a:t>
            </a:r>
          </a:p>
        </p:txBody>
      </p:sp>
      <p:sp>
        <p:nvSpPr>
          <p:cNvPr id="3" name="Zástupný objekt pre obsah 2">
            <a:extLst>
              <a:ext uri="{FF2B5EF4-FFF2-40B4-BE49-F238E27FC236}">
                <a16:creationId xmlns:a16="http://schemas.microsoft.com/office/drawing/2014/main" id="{0159B2E4-B04D-332F-D282-BA54FBA4219C}"/>
              </a:ext>
            </a:extLst>
          </p:cNvPr>
          <p:cNvSpPr>
            <a:spLocks noGrp="1"/>
          </p:cNvSpPr>
          <p:nvPr>
            <p:ph idx="1"/>
          </p:nvPr>
        </p:nvSpPr>
        <p:spPr/>
        <p:txBody>
          <a:bodyPr>
            <a:normAutofit fontScale="92500" lnSpcReduction="20000"/>
          </a:bodyPr>
          <a:lstStyle/>
          <a:p>
            <a:r>
              <a:rPr lang="sk-SK" b="1" dirty="0">
                <a:solidFill>
                  <a:schemeClr val="tx1"/>
                </a:solidFill>
              </a:rPr>
              <a:t>Aktivita A: Zamestnanosť – vytváranie pracovných miest pre </a:t>
            </a:r>
            <a:r>
              <a:rPr lang="sk-SK" b="1" dirty="0" err="1">
                <a:solidFill>
                  <a:schemeClr val="tx1"/>
                </a:solidFill>
              </a:rPr>
              <a:t>UoZ</a:t>
            </a:r>
            <a:r>
              <a:rPr lang="sk-SK" b="1" dirty="0">
                <a:solidFill>
                  <a:schemeClr val="tx1"/>
                </a:solidFill>
              </a:rPr>
              <a:t> a znevýhodnené skupiny na trhu práce sú navrhované nasledujúce úlohy v rámci jednotlivých opatrení:</a:t>
            </a:r>
          </a:p>
          <a:p>
            <a:r>
              <a:rPr lang="sk-SK" b="1" dirty="0">
                <a:solidFill>
                  <a:schemeClr val="tx1"/>
                </a:solidFill>
              </a:rPr>
              <a:t>Opatrenie A1: Podpora integračných sociálnych podnikov a komunálnych podnikov.</a:t>
            </a:r>
          </a:p>
          <a:p>
            <a:r>
              <a:rPr lang="sk-SK" b="1" dirty="0">
                <a:solidFill>
                  <a:schemeClr val="tx1"/>
                </a:solidFill>
              </a:rPr>
              <a:t>Úloha A1.1: Obstaranie technického a technologického vybavenia integračných sociálnych podnikov, vrátane stavebných prác súvisiacich s obstarávaným vybavením s cieľom vytvárania pracovných miest pre </a:t>
            </a:r>
            <a:r>
              <a:rPr lang="sk-SK" b="1" dirty="0" err="1">
                <a:solidFill>
                  <a:schemeClr val="tx1"/>
                </a:solidFill>
              </a:rPr>
              <a:t>UoZ</a:t>
            </a:r>
            <a:r>
              <a:rPr lang="sk-SK" b="1" dirty="0">
                <a:solidFill>
                  <a:schemeClr val="tx1"/>
                </a:solidFill>
              </a:rPr>
              <a:t> a znevýhodnených </a:t>
            </a:r>
            <a:r>
              <a:rPr lang="sk-SK" b="1" dirty="0" err="1">
                <a:solidFill>
                  <a:schemeClr val="tx1"/>
                </a:solidFill>
              </a:rPr>
              <a:t>UoZ</a:t>
            </a:r>
            <a:r>
              <a:rPr lang="sk-SK" b="1" dirty="0">
                <a:solidFill>
                  <a:schemeClr val="tx1"/>
                </a:solidFill>
              </a:rPr>
              <a:t>,</a:t>
            </a:r>
          </a:p>
          <a:p>
            <a:r>
              <a:rPr lang="sk-SK" b="1" dirty="0">
                <a:solidFill>
                  <a:schemeClr val="tx1"/>
                </a:solidFill>
              </a:rPr>
              <a:t>Úloha A1.2: Obstaranie technického vybavenia komunálnych podnikov s cieľom skvalitňovania poskytovaných služieb a vytvárania pracovných miest v komunálnych službách.</a:t>
            </a:r>
          </a:p>
        </p:txBody>
      </p:sp>
    </p:spTree>
    <p:extLst>
      <p:ext uri="{BB962C8B-B14F-4D97-AF65-F5344CB8AC3E}">
        <p14:creationId xmlns:p14="http://schemas.microsoft.com/office/powerpoint/2010/main" val="2530464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D75072-B20C-B8E9-F690-7D1E3EB98E89}"/>
              </a:ext>
            </a:extLst>
          </p:cNvPr>
          <p:cNvSpPr>
            <a:spLocks noGrp="1"/>
          </p:cNvSpPr>
          <p:nvPr>
            <p:ph type="title"/>
          </p:nvPr>
        </p:nvSpPr>
        <p:spPr/>
        <p:txBody>
          <a:bodyPr>
            <a:normAutofit/>
          </a:bodyPr>
          <a:lstStyle/>
          <a:p>
            <a:r>
              <a:rPr lang="sk-SK" dirty="0"/>
              <a:t>Prehľad opatrení a úloh</a:t>
            </a:r>
          </a:p>
        </p:txBody>
      </p:sp>
      <p:sp>
        <p:nvSpPr>
          <p:cNvPr id="3" name="Zástupný objekt pre obsah 2">
            <a:extLst>
              <a:ext uri="{FF2B5EF4-FFF2-40B4-BE49-F238E27FC236}">
                <a16:creationId xmlns:a16="http://schemas.microsoft.com/office/drawing/2014/main" id="{0159B2E4-B04D-332F-D282-BA54FBA4219C}"/>
              </a:ext>
            </a:extLst>
          </p:cNvPr>
          <p:cNvSpPr>
            <a:spLocks noGrp="1"/>
          </p:cNvSpPr>
          <p:nvPr>
            <p:ph idx="1"/>
          </p:nvPr>
        </p:nvSpPr>
        <p:spPr/>
        <p:txBody>
          <a:bodyPr>
            <a:normAutofit fontScale="92500" lnSpcReduction="10000"/>
          </a:bodyPr>
          <a:lstStyle/>
          <a:p>
            <a:pPr algn="just"/>
            <a:r>
              <a:rPr lang="sk-SK" b="1" dirty="0">
                <a:solidFill>
                  <a:schemeClr val="tx1"/>
                </a:solidFill>
              </a:rPr>
              <a:t>Opatrenie A2: Podpora podnikov v poľnohospodárskej a lesníckej výrobe v oboroch náročných na zastúpenie manuálnej práce.</a:t>
            </a:r>
          </a:p>
          <a:p>
            <a:pPr algn="just"/>
            <a:r>
              <a:rPr lang="sk-SK" b="1" dirty="0">
                <a:solidFill>
                  <a:schemeClr val="tx1"/>
                </a:solidFill>
              </a:rPr>
              <a:t>Úloha A2.1: Podpora aktivít poľnohospodárskych podnikov v oblasti špeciálnej rastlinnej výroby (pestovanie ovocia, zeleniny, byliniek a pod.) a živočíšnej výroby,</a:t>
            </a:r>
          </a:p>
          <a:p>
            <a:pPr algn="just"/>
            <a:r>
              <a:rPr lang="sk-SK" b="1" dirty="0">
                <a:solidFill>
                  <a:schemeClr val="tx1"/>
                </a:solidFill>
              </a:rPr>
              <a:t>Úloha A2.2: Obstaranie technológie na pozberovú úpravu ovocia a zeleniny – triedenie, čistenie, balenie, mrazenie a podobne, vrátane stavebných prác súvisiacich s umiestnením obstaranej technológie,</a:t>
            </a:r>
          </a:p>
          <a:p>
            <a:pPr algn="just"/>
            <a:r>
              <a:rPr lang="sk-SK" b="1" dirty="0">
                <a:solidFill>
                  <a:schemeClr val="tx1"/>
                </a:solidFill>
              </a:rPr>
              <a:t>Úloha A2.3: Obstaranie vybavenia podnikov pôsobiacich v lesníctve na podporu vytvárania pracovných miest pre znevýhodnených uchádzačov o zamestnanie</a:t>
            </a:r>
          </a:p>
        </p:txBody>
      </p:sp>
    </p:spTree>
    <p:extLst>
      <p:ext uri="{BB962C8B-B14F-4D97-AF65-F5344CB8AC3E}">
        <p14:creationId xmlns:p14="http://schemas.microsoft.com/office/powerpoint/2010/main" val="609771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D75072-B20C-B8E9-F690-7D1E3EB98E89}"/>
              </a:ext>
            </a:extLst>
          </p:cNvPr>
          <p:cNvSpPr>
            <a:spLocks noGrp="1"/>
          </p:cNvSpPr>
          <p:nvPr>
            <p:ph type="title"/>
          </p:nvPr>
        </p:nvSpPr>
        <p:spPr/>
        <p:txBody>
          <a:bodyPr>
            <a:normAutofit/>
          </a:bodyPr>
          <a:lstStyle/>
          <a:p>
            <a:r>
              <a:rPr lang="sk-SK" dirty="0"/>
              <a:t>Prehľad opatrení a úloh</a:t>
            </a:r>
          </a:p>
        </p:txBody>
      </p:sp>
      <p:sp>
        <p:nvSpPr>
          <p:cNvPr id="3" name="Zástupný objekt pre obsah 2">
            <a:extLst>
              <a:ext uri="{FF2B5EF4-FFF2-40B4-BE49-F238E27FC236}">
                <a16:creationId xmlns:a16="http://schemas.microsoft.com/office/drawing/2014/main" id="{0159B2E4-B04D-332F-D282-BA54FBA4219C}"/>
              </a:ext>
            </a:extLst>
          </p:cNvPr>
          <p:cNvSpPr>
            <a:spLocks noGrp="1"/>
          </p:cNvSpPr>
          <p:nvPr>
            <p:ph idx="1"/>
          </p:nvPr>
        </p:nvSpPr>
        <p:spPr/>
        <p:txBody>
          <a:bodyPr/>
          <a:lstStyle/>
          <a:p>
            <a:r>
              <a:rPr lang="sk-SK" b="1" dirty="0">
                <a:solidFill>
                  <a:schemeClr val="tx1"/>
                </a:solidFill>
              </a:rPr>
              <a:t>Opatrenie A3: Podpora podnikov realizujúcich duálne vzdelávanie a praktickú výučbu v spolupráci so SOŠ.</a:t>
            </a:r>
          </a:p>
          <a:p>
            <a:r>
              <a:rPr lang="sk-SK" b="1" dirty="0">
                <a:solidFill>
                  <a:schemeClr val="tx1"/>
                </a:solidFill>
              </a:rPr>
              <a:t>Úloha A3.1: Obstaranie techniky a technológie pre skvalitnenie duálneho vyučovania a praktického vyučovania, vrátane stavebných prác súvisiacich s umiestnením obstaranej technológie.</a:t>
            </a:r>
          </a:p>
        </p:txBody>
      </p:sp>
    </p:spTree>
    <p:extLst>
      <p:ext uri="{BB962C8B-B14F-4D97-AF65-F5344CB8AC3E}">
        <p14:creationId xmlns:p14="http://schemas.microsoft.com/office/powerpoint/2010/main" val="38608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9FCEDB-A8F3-EB4C-D8DC-7DC96F289C5F}"/>
              </a:ext>
            </a:extLst>
          </p:cNvPr>
          <p:cNvSpPr>
            <a:spLocks noGrp="1"/>
          </p:cNvSpPr>
          <p:nvPr>
            <p:ph type="title"/>
          </p:nvPr>
        </p:nvSpPr>
        <p:spPr/>
        <p:txBody>
          <a:bodyPr/>
          <a:lstStyle/>
          <a:p>
            <a:r>
              <a:rPr lang="sk-SK" dirty="0"/>
              <a:t>Prehľad opatrení a úloh</a:t>
            </a:r>
          </a:p>
        </p:txBody>
      </p:sp>
      <p:sp>
        <p:nvSpPr>
          <p:cNvPr id="3" name="Zástupný objekt pre obsah 2">
            <a:extLst>
              <a:ext uri="{FF2B5EF4-FFF2-40B4-BE49-F238E27FC236}">
                <a16:creationId xmlns:a16="http://schemas.microsoft.com/office/drawing/2014/main" id="{E238DD14-E2EA-5BD9-7C77-DD7174EC6D07}"/>
              </a:ext>
            </a:extLst>
          </p:cNvPr>
          <p:cNvSpPr>
            <a:spLocks noGrp="1"/>
          </p:cNvSpPr>
          <p:nvPr>
            <p:ph idx="1"/>
          </p:nvPr>
        </p:nvSpPr>
        <p:spPr>
          <a:xfrm>
            <a:off x="684212" y="685800"/>
            <a:ext cx="8534400" cy="4294573"/>
          </a:xfrm>
        </p:spPr>
        <p:txBody>
          <a:bodyPr>
            <a:normAutofit fontScale="92500" lnSpcReduction="20000"/>
          </a:bodyPr>
          <a:lstStyle/>
          <a:p>
            <a:r>
              <a:rPr lang="sk-SK" b="1" dirty="0">
                <a:solidFill>
                  <a:schemeClr val="tx1"/>
                </a:solidFill>
              </a:rPr>
              <a:t>Opatrenie A4: Podpora MSP v oblasti priemyselnej výroby, stavebníctva a služieb.</a:t>
            </a:r>
          </a:p>
          <a:p>
            <a:r>
              <a:rPr lang="sk-SK" b="1" dirty="0">
                <a:solidFill>
                  <a:schemeClr val="tx1"/>
                </a:solidFill>
              </a:rPr>
              <a:t>Úloha A4.1: Obstaranie techniky a technológie pre rozšírenie výroby a poskytovania služieb vrátane stavebných prác súvisiacich s umiestnením obstaranej technológie,</a:t>
            </a:r>
          </a:p>
          <a:p>
            <a:r>
              <a:rPr lang="sk-SK" b="1" dirty="0">
                <a:solidFill>
                  <a:schemeClr val="tx1"/>
                </a:solidFill>
              </a:rPr>
              <a:t>Úloha A4.2: Rozšírenie výrobných priestorov MSP a priestorov pre poskytovanie služieb,</a:t>
            </a:r>
          </a:p>
          <a:p>
            <a:r>
              <a:rPr lang="sk-SK" b="1" dirty="0">
                <a:solidFill>
                  <a:schemeClr val="tx1"/>
                </a:solidFill>
              </a:rPr>
              <a:t>Úloha A4.3: Rekonštrukcia a vybavenie skladových a logistických centier výrobných MSP, ktoré umožnia rozvoj firmy a vytváranie nových pracovných miest.</a:t>
            </a:r>
          </a:p>
          <a:p>
            <a:r>
              <a:rPr lang="sk-SK" b="1" dirty="0">
                <a:solidFill>
                  <a:schemeClr val="tx1"/>
                </a:solidFill>
              </a:rPr>
              <a:t>Opatrenie A5: Podpora vytvárania pracovných miest v oblasti sociálnych služieb a vzdelávania.</a:t>
            </a:r>
          </a:p>
          <a:p>
            <a:r>
              <a:rPr lang="sk-SK" b="1" dirty="0">
                <a:solidFill>
                  <a:schemeClr val="tx1"/>
                </a:solidFill>
              </a:rPr>
              <a:t>Úloha A5.1: Podpora subjektov poskytujúcich sociálne služby a vzdelávanie – skvalitnenie a rozšírenie ponuky sociálnych služieb a vzdelávania s vytvorením udržateľných pracovných miest</a:t>
            </a:r>
          </a:p>
        </p:txBody>
      </p:sp>
    </p:spTree>
    <p:extLst>
      <p:ext uri="{BB962C8B-B14F-4D97-AF65-F5344CB8AC3E}">
        <p14:creationId xmlns:p14="http://schemas.microsoft.com/office/powerpoint/2010/main" val="264669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9FCEDB-A8F3-EB4C-D8DC-7DC96F289C5F}"/>
              </a:ext>
            </a:extLst>
          </p:cNvPr>
          <p:cNvSpPr>
            <a:spLocks noGrp="1"/>
          </p:cNvSpPr>
          <p:nvPr>
            <p:ph type="title"/>
          </p:nvPr>
        </p:nvSpPr>
        <p:spPr/>
        <p:txBody>
          <a:bodyPr/>
          <a:lstStyle/>
          <a:p>
            <a:r>
              <a:rPr lang="sk-SK" dirty="0"/>
              <a:t>Prehľad opatrení a úloh</a:t>
            </a:r>
          </a:p>
        </p:txBody>
      </p:sp>
      <p:sp>
        <p:nvSpPr>
          <p:cNvPr id="3" name="Zástupný objekt pre obsah 2">
            <a:extLst>
              <a:ext uri="{FF2B5EF4-FFF2-40B4-BE49-F238E27FC236}">
                <a16:creationId xmlns:a16="http://schemas.microsoft.com/office/drawing/2014/main" id="{E238DD14-E2EA-5BD9-7C77-DD7174EC6D07}"/>
              </a:ext>
            </a:extLst>
          </p:cNvPr>
          <p:cNvSpPr>
            <a:spLocks noGrp="1"/>
          </p:cNvSpPr>
          <p:nvPr>
            <p:ph idx="1"/>
          </p:nvPr>
        </p:nvSpPr>
        <p:spPr>
          <a:xfrm>
            <a:off x="684212" y="685800"/>
            <a:ext cx="8534400" cy="4170285"/>
          </a:xfrm>
        </p:spPr>
        <p:txBody>
          <a:bodyPr>
            <a:normAutofit fontScale="92500" lnSpcReduction="20000"/>
          </a:bodyPr>
          <a:lstStyle/>
          <a:p>
            <a:r>
              <a:rPr lang="sk-SK" b="1" dirty="0">
                <a:solidFill>
                  <a:schemeClr val="tx1"/>
                </a:solidFill>
              </a:rPr>
              <a:t>V rámci Aktivity B ako nástroja tvorby udržateľných pracovných miest v okrese sú navrhované nasledujúce opatrenia a úlohy:</a:t>
            </a:r>
          </a:p>
          <a:p>
            <a:r>
              <a:rPr lang="sk-SK" b="1" dirty="0">
                <a:solidFill>
                  <a:schemeClr val="tx1"/>
                </a:solidFill>
              </a:rPr>
              <a:t>Opatrenie B1: Podpora dobudovanie a modernizácie nosných produktov cestovného ruchu.</a:t>
            </a:r>
          </a:p>
          <a:p>
            <a:r>
              <a:rPr lang="sk-SK" b="1" dirty="0">
                <a:solidFill>
                  <a:schemeClr val="tx1"/>
                </a:solidFill>
              </a:rPr>
              <a:t>Úloha B1.1: Doplnenie a modernizácia atrakcií a služieb cestovného ruchu v Pieninách, vrátane vodnej turistiky na Dunajci.</a:t>
            </a:r>
          </a:p>
          <a:p>
            <a:r>
              <a:rPr lang="sk-SK" b="1" dirty="0">
                <a:solidFill>
                  <a:schemeClr val="tx1"/>
                </a:solidFill>
              </a:rPr>
              <a:t>Úloha B1.2: Doplnenie a modernizácia atrakcií a služieb cestovného ruchu v Levočských vrchoch.</a:t>
            </a:r>
          </a:p>
          <a:p>
            <a:r>
              <a:rPr lang="sk-SK" b="1" dirty="0">
                <a:solidFill>
                  <a:schemeClr val="tx1"/>
                </a:solidFill>
              </a:rPr>
              <a:t>Úloha B1.3: Doplnenie a modernizácia atrakcií a služieb cestovného ruchu v Spišskej Magure.</a:t>
            </a:r>
          </a:p>
          <a:p>
            <a:r>
              <a:rPr lang="sk-SK" b="1" dirty="0">
                <a:solidFill>
                  <a:schemeClr val="tx1"/>
                </a:solidFill>
              </a:rPr>
              <a:t>Úloha B1.4: Doplnenie a modernizácia atrakcií a služieb cestovného ruchu v meste Kežmarok.</a:t>
            </a:r>
          </a:p>
          <a:p>
            <a:r>
              <a:rPr lang="sk-SK" b="1" dirty="0">
                <a:solidFill>
                  <a:schemeClr val="tx1"/>
                </a:solidFill>
              </a:rPr>
              <a:t>Úloha B1.5: Doplnenie a modernizácia atrakcií a služieb cestovného ruchu popri jestvujúcich cyklotrasách.</a:t>
            </a:r>
          </a:p>
        </p:txBody>
      </p:sp>
    </p:spTree>
    <p:extLst>
      <p:ext uri="{BB962C8B-B14F-4D97-AF65-F5344CB8AC3E}">
        <p14:creationId xmlns:p14="http://schemas.microsoft.com/office/powerpoint/2010/main" val="3448131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26E0A6-9480-D6FD-A35A-ABC4D91D3BC8}"/>
              </a:ext>
            </a:extLst>
          </p:cNvPr>
          <p:cNvSpPr>
            <a:spLocks noGrp="1"/>
          </p:cNvSpPr>
          <p:nvPr>
            <p:ph type="title"/>
          </p:nvPr>
        </p:nvSpPr>
        <p:spPr/>
        <p:txBody>
          <a:bodyPr/>
          <a:lstStyle/>
          <a:p>
            <a:r>
              <a:rPr lang="sk-SK" dirty="0"/>
              <a:t>Otvorenie</a:t>
            </a:r>
          </a:p>
        </p:txBody>
      </p:sp>
      <p:sp>
        <p:nvSpPr>
          <p:cNvPr id="3" name="Zástupný objekt pre obsah 2">
            <a:extLst>
              <a:ext uri="{FF2B5EF4-FFF2-40B4-BE49-F238E27FC236}">
                <a16:creationId xmlns:a16="http://schemas.microsoft.com/office/drawing/2014/main" id="{4C5D01E2-A5EB-CE24-9F4B-4A80E8A501D2}"/>
              </a:ext>
            </a:extLst>
          </p:cNvPr>
          <p:cNvSpPr>
            <a:spLocks noGrp="1"/>
          </p:cNvSpPr>
          <p:nvPr>
            <p:ph idx="1"/>
          </p:nvPr>
        </p:nvSpPr>
        <p:spPr>
          <a:xfrm>
            <a:off x="684211" y="685800"/>
            <a:ext cx="9897971" cy="3615267"/>
          </a:xfrm>
        </p:spPr>
        <p:txBody>
          <a:bodyPr/>
          <a:lstStyle/>
          <a:p>
            <a:r>
              <a:rPr lang="sk-SK" b="1" dirty="0">
                <a:solidFill>
                  <a:schemeClr val="tx1"/>
                </a:solidFill>
              </a:rPr>
              <a:t>Poslankyňa NRSR - Jana </a:t>
            </a:r>
            <a:r>
              <a:rPr lang="sk-SK" b="1" dirty="0" err="1">
                <a:solidFill>
                  <a:schemeClr val="tx1"/>
                </a:solidFill>
              </a:rPr>
              <a:t>Majorová</a:t>
            </a:r>
            <a:r>
              <a:rPr lang="sk-SK" b="1" dirty="0">
                <a:solidFill>
                  <a:schemeClr val="tx1"/>
                </a:solidFill>
              </a:rPr>
              <a:t> </a:t>
            </a:r>
            <a:r>
              <a:rPr lang="sk-SK" b="1" dirty="0" err="1">
                <a:solidFill>
                  <a:schemeClr val="tx1"/>
                </a:solidFill>
              </a:rPr>
              <a:t>Garstková</a:t>
            </a:r>
            <a:endParaRPr lang="sk-SK" b="1" dirty="0">
              <a:solidFill>
                <a:schemeClr val="tx1"/>
              </a:solidFill>
            </a:endParaRPr>
          </a:p>
          <a:p>
            <a:r>
              <a:rPr lang="sk-SK" b="1" dirty="0">
                <a:solidFill>
                  <a:schemeClr val="tx1"/>
                </a:solidFill>
              </a:rPr>
              <a:t>Prednosta okresného úradu - Vladimír Škára</a:t>
            </a:r>
          </a:p>
          <a:p>
            <a:r>
              <a:rPr lang="sk-SK" b="1" dirty="0">
                <a:solidFill>
                  <a:schemeClr val="tx1"/>
                </a:solidFill>
              </a:rPr>
              <a:t>Generálna riaditeľka sekcie regionálneho rozvoja ministerstva investícií, regionálneho rozvoja a informatizácie SR - Dominika Semanová</a:t>
            </a:r>
          </a:p>
          <a:p>
            <a:r>
              <a:rPr lang="sk-SK" b="1" dirty="0">
                <a:solidFill>
                  <a:schemeClr val="tx1"/>
                </a:solidFill>
              </a:rPr>
              <a:t>Starosta obce Malý Slavkov – Ladislav Oravec</a:t>
            </a:r>
          </a:p>
        </p:txBody>
      </p:sp>
    </p:spTree>
    <p:extLst>
      <p:ext uri="{BB962C8B-B14F-4D97-AF65-F5344CB8AC3E}">
        <p14:creationId xmlns:p14="http://schemas.microsoft.com/office/powerpoint/2010/main" val="2508872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9FCEDB-A8F3-EB4C-D8DC-7DC96F289C5F}"/>
              </a:ext>
            </a:extLst>
          </p:cNvPr>
          <p:cNvSpPr>
            <a:spLocks noGrp="1"/>
          </p:cNvSpPr>
          <p:nvPr>
            <p:ph type="title"/>
          </p:nvPr>
        </p:nvSpPr>
        <p:spPr/>
        <p:txBody>
          <a:bodyPr/>
          <a:lstStyle/>
          <a:p>
            <a:r>
              <a:rPr lang="sk-SK" dirty="0"/>
              <a:t>Prehľad opatrení a úloh</a:t>
            </a:r>
          </a:p>
        </p:txBody>
      </p:sp>
      <p:sp>
        <p:nvSpPr>
          <p:cNvPr id="3" name="Zástupný objekt pre obsah 2">
            <a:extLst>
              <a:ext uri="{FF2B5EF4-FFF2-40B4-BE49-F238E27FC236}">
                <a16:creationId xmlns:a16="http://schemas.microsoft.com/office/drawing/2014/main" id="{E238DD14-E2EA-5BD9-7C77-DD7174EC6D07}"/>
              </a:ext>
            </a:extLst>
          </p:cNvPr>
          <p:cNvSpPr>
            <a:spLocks noGrp="1"/>
          </p:cNvSpPr>
          <p:nvPr>
            <p:ph idx="1"/>
          </p:nvPr>
        </p:nvSpPr>
        <p:spPr/>
        <p:txBody>
          <a:bodyPr/>
          <a:lstStyle/>
          <a:p>
            <a:r>
              <a:rPr lang="sk-SK" b="1" dirty="0">
                <a:solidFill>
                  <a:schemeClr val="tx1"/>
                </a:solidFill>
              </a:rPr>
              <a:t>Opatrenie B2: Podpora inovatívnych foriem ubytovania v prepojení na prírodu a tradície.</a:t>
            </a:r>
          </a:p>
          <a:p>
            <a:r>
              <a:rPr lang="sk-SK" b="1" dirty="0">
                <a:solidFill>
                  <a:schemeClr val="tx1"/>
                </a:solidFill>
              </a:rPr>
              <a:t>Úloha B2.1: Budovanie nových foriem ubytovania v území vo forme </a:t>
            </a:r>
            <a:r>
              <a:rPr lang="sk-SK" b="1" dirty="0" err="1">
                <a:solidFill>
                  <a:schemeClr val="tx1"/>
                </a:solidFill>
              </a:rPr>
              <a:t>glampingu</a:t>
            </a:r>
            <a:r>
              <a:rPr lang="sk-SK" b="1" dirty="0">
                <a:solidFill>
                  <a:schemeClr val="tx1"/>
                </a:solidFill>
              </a:rPr>
              <a:t>, či </a:t>
            </a:r>
            <a:r>
              <a:rPr lang="sk-SK" b="1" dirty="0" err="1">
                <a:solidFill>
                  <a:schemeClr val="tx1"/>
                </a:solidFill>
              </a:rPr>
              <a:t>camping</a:t>
            </a:r>
            <a:r>
              <a:rPr lang="sk-SK" b="1" dirty="0">
                <a:solidFill>
                  <a:schemeClr val="tx1"/>
                </a:solidFill>
              </a:rPr>
              <a:t>, ubytovanie na súkromí.</a:t>
            </a:r>
          </a:p>
          <a:p>
            <a:r>
              <a:rPr lang="sk-SK" b="1" dirty="0">
                <a:solidFill>
                  <a:schemeClr val="tx1"/>
                </a:solidFill>
              </a:rPr>
              <a:t>Úloha B2.2: Rekonštrukcia a vybavenie neobývaných domov s cieľom vytvorenia nových možností pre ubytovanie na súkromí.</a:t>
            </a:r>
          </a:p>
          <a:p>
            <a:r>
              <a:rPr lang="sk-SK" b="1" dirty="0">
                <a:solidFill>
                  <a:schemeClr val="tx1"/>
                </a:solidFill>
              </a:rPr>
              <a:t>Úloha B2.3: Rekonštrukcia, modernizácia a vytváranie agroturistických</a:t>
            </a:r>
          </a:p>
        </p:txBody>
      </p:sp>
    </p:spTree>
    <p:extLst>
      <p:ext uri="{BB962C8B-B14F-4D97-AF65-F5344CB8AC3E}">
        <p14:creationId xmlns:p14="http://schemas.microsoft.com/office/powerpoint/2010/main" val="17526659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9FCEDB-A8F3-EB4C-D8DC-7DC96F289C5F}"/>
              </a:ext>
            </a:extLst>
          </p:cNvPr>
          <p:cNvSpPr>
            <a:spLocks noGrp="1"/>
          </p:cNvSpPr>
          <p:nvPr>
            <p:ph type="title"/>
          </p:nvPr>
        </p:nvSpPr>
        <p:spPr/>
        <p:txBody>
          <a:bodyPr/>
          <a:lstStyle/>
          <a:p>
            <a:r>
              <a:rPr lang="sk-SK" dirty="0"/>
              <a:t>Prehľad opatrení a úloh</a:t>
            </a:r>
          </a:p>
        </p:txBody>
      </p:sp>
      <p:sp>
        <p:nvSpPr>
          <p:cNvPr id="3" name="Zástupný objekt pre obsah 2">
            <a:extLst>
              <a:ext uri="{FF2B5EF4-FFF2-40B4-BE49-F238E27FC236}">
                <a16:creationId xmlns:a16="http://schemas.microsoft.com/office/drawing/2014/main" id="{E238DD14-E2EA-5BD9-7C77-DD7174EC6D07}"/>
              </a:ext>
            </a:extLst>
          </p:cNvPr>
          <p:cNvSpPr>
            <a:spLocks noGrp="1"/>
          </p:cNvSpPr>
          <p:nvPr>
            <p:ph idx="1"/>
          </p:nvPr>
        </p:nvSpPr>
        <p:spPr/>
        <p:txBody>
          <a:bodyPr>
            <a:normAutofit fontScale="92500" lnSpcReduction="10000"/>
          </a:bodyPr>
          <a:lstStyle/>
          <a:p>
            <a:r>
              <a:rPr lang="sk-SK" b="1" dirty="0">
                <a:solidFill>
                  <a:schemeClr val="tx1"/>
                </a:solidFill>
              </a:rPr>
              <a:t>Opatrenie B3: Podpora aktivít zdôrazňujúcich význam kultúry, histórie a tradícií v cestovnom ruchu.</a:t>
            </a:r>
          </a:p>
          <a:p>
            <a:r>
              <a:rPr lang="sk-SK" b="1" dirty="0">
                <a:solidFill>
                  <a:schemeClr val="tx1"/>
                </a:solidFill>
              </a:rPr>
              <a:t>Úloha B3.1: Rekonštrukcia kultúrnych pamiatok pre ich využitie pre poskytovanie služieb v cestovnom ruchu.</a:t>
            </a:r>
          </a:p>
          <a:p>
            <a:r>
              <a:rPr lang="sk-SK" b="1" dirty="0">
                <a:solidFill>
                  <a:schemeClr val="tx1"/>
                </a:solidFill>
              </a:rPr>
              <a:t>Úloha B3.2: Podpora zážitkového cestovného ruchu zameraného na kultúru, históriu a tradície.</a:t>
            </a:r>
          </a:p>
          <a:p>
            <a:r>
              <a:rPr lang="sk-SK" b="1" dirty="0">
                <a:solidFill>
                  <a:schemeClr val="tx1"/>
                </a:solidFill>
              </a:rPr>
              <a:t>Opatrenie B4: Podpora MSP v oblasti tradičnej výroby, ako podporného prvku cestovného ruchu.</a:t>
            </a:r>
          </a:p>
          <a:p>
            <a:r>
              <a:rPr lang="sk-SK" b="1" dirty="0">
                <a:solidFill>
                  <a:schemeClr val="tx1"/>
                </a:solidFill>
              </a:rPr>
              <a:t>Úloha B4.1: Podpora oživenia tradičných remeselných prevádzok a prevádzok tradičnej výroby, ako prvku cestovného v centrách cestovného ruchu.</a:t>
            </a:r>
          </a:p>
        </p:txBody>
      </p:sp>
    </p:spTree>
    <p:extLst>
      <p:ext uri="{BB962C8B-B14F-4D97-AF65-F5344CB8AC3E}">
        <p14:creationId xmlns:p14="http://schemas.microsoft.com/office/powerpoint/2010/main" val="30399169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BF3CC7-A6BE-BF3E-A9A5-9859F701D4AB}"/>
              </a:ext>
            </a:extLst>
          </p:cNvPr>
          <p:cNvSpPr>
            <a:spLocks noGrp="1"/>
          </p:cNvSpPr>
          <p:nvPr>
            <p:ph type="title"/>
          </p:nvPr>
        </p:nvSpPr>
        <p:spPr/>
        <p:txBody>
          <a:bodyPr/>
          <a:lstStyle/>
          <a:p>
            <a:r>
              <a:rPr lang="sk-SK" dirty="0"/>
              <a:t>MERATEĽNÉ UKAZOVATELE PLÁNU ROZVOJA NRO KEŽMAROK</a:t>
            </a:r>
          </a:p>
        </p:txBody>
      </p:sp>
      <p:sp>
        <p:nvSpPr>
          <p:cNvPr id="3" name="Zástupný objekt pre obsah 2">
            <a:extLst>
              <a:ext uri="{FF2B5EF4-FFF2-40B4-BE49-F238E27FC236}">
                <a16:creationId xmlns:a16="http://schemas.microsoft.com/office/drawing/2014/main" id="{B3AE35EB-F65F-8125-6D46-3CEB90A671F7}"/>
              </a:ext>
            </a:extLst>
          </p:cNvPr>
          <p:cNvSpPr>
            <a:spLocks noGrp="1"/>
          </p:cNvSpPr>
          <p:nvPr>
            <p:ph idx="1"/>
          </p:nvPr>
        </p:nvSpPr>
        <p:spPr/>
        <p:txBody>
          <a:bodyPr/>
          <a:lstStyle/>
          <a:p>
            <a:r>
              <a:rPr lang="sk-SK" b="1" dirty="0">
                <a:solidFill>
                  <a:schemeClr val="tx1"/>
                </a:solidFill>
              </a:rPr>
              <a:t>Pre sledovanie dosahovania cieľov Plánu rozvoja sú zadefinované 2 povinne merateľné ukazovatele pre všetky aktivity. Týmito ukazovateľmi sú:</a:t>
            </a:r>
          </a:p>
          <a:p>
            <a:r>
              <a:rPr lang="sk-SK" b="1" dirty="0">
                <a:solidFill>
                  <a:schemeClr val="tx1"/>
                </a:solidFill>
              </a:rPr>
              <a:t>1. počet pracovných miest pre disponibilných </a:t>
            </a:r>
            <a:r>
              <a:rPr lang="sk-SK" b="1" dirty="0" err="1">
                <a:solidFill>
                  <a:schemeClr val="tx1"/>
                </a:solidFill>
              </a:rPr>
              <a:t>UoZ</a:t>
            </a:r>
            <a:r>
              <a:rPr lang="sk-SK" b="1" dirty="0">
                <a:solidFill>
                  <a:schemeClr val="tx1"/>
                </a:solidFill>
              </a:rPr>
              <a:t>;</a:t>
            </a:r>
          </a:p>
          <a:p>
            <a:r>
              <a:rPr lang="sk-SK" b="1" dirty="0">
                <a:solidFill>
                  <a:schemeClr val="tx1"/>
                </a:solidFill>
              </a:rPr>
              <a:t>2. počet pracovných miest pre znevýhodnených </a:t>
            </a:r>
            <a:r>
              <a:rPr lang="sk-SK" b="1" dirty="0" err="1">
                <a:solidFill>
                  <a:schemeClr val="tx1"/>
                </a:solidFill>
              </a:rPr>
              <a:t>UoZ</a:t>
            </a:r>
            <a:r>
              <a:rPr lang="sk-SK" b="1" dirty="0">
                <a:solidFill>
                  <a:schemeClr val="tx1"/>
                </a:solidFill>
              </a:rPr>
              <a:t> o zamestnanie</a:t>
            </a:r>
          </a:p>
        </p:txBody>
      </p:sp>
    </p:spTree>
    <p:extLst>
      <p:ext uri="{BB962C8B-B14F-4D97-AF65-F5344CB8AC3E}">
        <p14:creationId xmlns:p14="http://schemas.microsoft.com/office/powerpoint/2010/main" val="39144715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380161-A4E9-DC99-6B22-A7F83E467FB1}"/>
              </a:ext>
            </a:extLst>
          </p:cNvPr>
          <p:cNvSpPr>
            <a:spLocks noGrp="1"/>
          </p:cNvSpPr>
          <p:nvPr>
            <p:ph type="title"/>
          </p:nvPr>
        </p:nvSpPr>
        <p:spPr/>
        <p:txBody>
          <a:bodyPr/>
          <a:lstStyle/>
          <a:p>
            <a:r>
              <a:rPr lang="sk-SK" dirty="0"/>
              <a:t>MOŽNOSTI FINANCOVANIA PLÁNU ROZVOJA NRO KEŽMAROK</a:t>
            </a:r>
          </a:p>
        </p:txBody>
      </p:sp>
      <p:pic>
        <p:nvPicPr>
          <p:cNvPr id="5" name="Zástupný objekt pre obsah 4">
            <a:extLst>
              <a:ext uri="{FF2B5EF4-FFF2-40B4-BE49-F238E27FC236}">
                <a16:creationId xmlns:a16="http://schemas.microsoft.com/office/drawing/2014/main" id="{C8023501-1CE5-8871-380D-F8635B6FD432}"/>
              </a:ext>
            </a:extLst>
          </p:cNvPr>
          <p:cNvPicPr>
            <a:picLocks noGrp="1" noChangeAspect="1"/>
          </p:cNvPicPr>
          <p:nvPr>
            <p:ph idx="1"/>
          </p:nvPr>
        </p:nvPicPr>
        <p:blipFill rotWithShape="1">
          <a:blip r:embed="rId2"/>
          <a:srcRect l="22200" t="40613" r="40017" b="36536"/>
          <a:stretch/>
        </p:blipFill>
        <p:spPr>
          <a:xfrm>
            <a:off x="844118" y="863601"/>
            <a:ext cx="7483135" cy="2545755"/>
          </a:xfrm>
        </p:spPr>
      </p:pic>
    </p:spTree>
    <p:extLst>
      <p:ext uri="{BB962C8B-B14F-4D97-AF65-F5344CB8AC3E}">
        <p14:creationId xmlns:p14="http://schemas.microsoft.com/office/powerpoint/2010/main" val="41958734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B73229-7C90-C2EA-7A2A-FC1B3A0A07A5}"/>
              </a:ext>
            </a:extLst>
          </p:cNvPr>
          <p:cNvSpPr>
            <a:spLocks noGrp="1"/>
          </p:cNvSpPr>
          <p:nvPr>
            <p:ph type="title"/>
          </p:nvPr>
        </p:nvSpPr>
        <p:spPr/>
        <p:txBody>
          <a:bodyPr>
            <a:normAutofit fontScale="90000"/>
          </a:bodyPr>
          <a:lstStyle/>
          <a:p>
            <a:r>
              <a:rPr lang="sk-SK" dirty="0"/>
              <a:t>Predstavenie výzvy na predkladanie žiadosti o poskytovanie regionálneho príspevku </a:t>
            </a:r>
            <a:br>
              <a:rPr lang="sk-SK" dirty="0"/>
            </a:br>
            <a:endParaRPr lang="sk-SK" dirty="0"/>
          </a:p>
        </p:txBody>
      </p:sp>
      <p:sp>
        <p:nvSpPr>
          <p:cNvPr id="3" name="Zástupný objekt pre obsah 2">
            <a:extLst>
              <a:ext uri="{FF2B5EF4-FFF2-40B4-BE49-F238E27FC236}">
                <a16:creationId xmlns:a16="http://schemas.microsoft.com/office/drawing/2014/main" id="{4D26F220-DD1A-4F3B-A103-93E9FCFA0677}"/>
              </a:ext>
            </a:extLst>
          </p:cNvPr>
          <p:cNvSpPr>
            <a:spLocks noGrp="1"/>
          </p:cNvSpPr>
          <p:nvPr>
            <p:ph idx="1"/>
          </p:nvPr>
        </p:nvSpPr>
        <p:spPr/>
        <p:txBody>
          <a:bodyPr/>
          <a:lstStyle/>
          <a:p>
            <a:endParaRPr lang="sk-SK"/>
          </a:p>
        </p:txBody>
      </p:sp>
      <p:pic>
        <p:nvPicPr>
          <p:cNvPr id="5" name="Obrázok 4">
            <a:extLst>
              <a:ext uri="{FF2B5EF4-FFF2-40B4-BE49-F238E27FC236}">
                <a16:creationId xmlns:a16="http://schemas.microsoft.com/office/drawing/2014/main" id="{2424B4F4-841F-7BA2-6D4D-1F55C4BFACB1}"/>
              </a:ext>
            </a:extLst>
          </p:cNvPr>
          <p:cNvPicPr>
            <a:picLocks noChangeAspect="1"/>
          </p:cNvPicPr>
          <p:nvPr/>
        </p:nvPicPr>
        <p:blipFill rotWithShape="1">
          <a:blip r:embed="rId2"/>
          <a:srcRect l="19369" t="33657" r="20049" b="23754"/>
          <a:stretch/>
        </p:blipFill>
        <p:spPr>
          <a:xfrm>
            <a:off x="684212" y="685800"/>
            <a:ext cx="8779384" cy="3471656"/>
          </a:xfrm>
          <a:prstGeom prst="rect">
            <a:avLst/>
          </a:prstGeom>
        </p:spPr>
      </p:pic>
    </p:spTree>
    <p:extLst>
      <p:ext uri="{BB962C8B-B14F-4D97-AF65-F5344CB8AC3E}">
        <p14:creationId xmlns:p14="http://schemas.microsoft.com/office/powerpoint/2010/main" val="4621153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DD81E8-61E8-F7E7-F5BC-7DA1767032AD}"/>
              </a:ext>
            </a:extLst>
          </p:cNvPr>
          <p:cNvSpPr>
            <a:spLocks noGrp="1"/>
          </p:cNvSpPr>
          <p:nvPr>
            <p:ph type="title"/>
          </p:nvPr>
        </p:nvSpPr>
        <p:spPr/>
        <p:txBody>
          <a:bodyPr/>
          <a:lstStyle/>
          <a:p>
            <a:r>
              <a:rPr lang="sk-SK" dirty="0"/>
              <a:t>Základné parametre výzvy</a:t>
            </a:r>
          </a:p>
        </p:txBody>
      </p:sp>
      <p:sp>
        <p:nvSpPr>
          <p:cNvPr id="3" name="Zástupný objekt pre obsah 2">
            <a:extLst>
              <a:ext uri="{FF2B5EF4-FFF2-40B4-BE49-F238E27FC236}">
                <a16:creationId xmlns:a16="http://schemas.microsoft.com/office/drawing/2014/main" id="{2B240E11-838D-956C-D793-8E75D7CC180E}"/>
              </a:ext>
            </a:extLst>
          </p:cNvPr>
          <p:cNvSpPr>
            <a:spLocks noGrp="1"/>
          </p:cNvSpPr>
          <p:nvPr>
            <p:ph idx="1"/>
          </p:nvPr>
        </p:nvSpPr>
        <p:spPr/>
        <p:txBody>
          <a:bodyPr/>
          <a:lstStyle/>
          <a:p>
            <a:r>
              <a:rPr lang="sk-SK" b="1" dirty="0">
                <a:solidFill>
                  <a:schemeClr val="tx1"/>
                </a:solidFill>
              </a:rPr>
              <a:t>Dátum zverejnenia výzvy: 08.08.2022</a:t>
            </a:r>
          </a:p>
          <a:p>
            <a:r>
              <a:rPr lang="sk-SK" b="1" dirty="0">
                <a:solidFill>
                  <a:schemeClr val="tx1"/>
                </a:solidFill>
              </a:rPr>
              <a:t>Termín na podanie žiadostí: 09.09.2022</a:t>
            </a:r>
          </a:p>
          <a:p>
            <a:r>
              <a:rPr lang="sk-SK" b="1" dirty="0">
                <a:solidFill>
                  <a:schemeClr val="tx1"/>
                </a:solidFill>
              </a:rPr>
              <a:t>Finančné prostriedky vyčlenené na výzvu: </a:t>
            </a:r>
            <a:r>
              <a:rPr lang="sk-SK" sz="1800" b="1" dirty="0">
                <a:solidFill>
                  <a:schemeClr val="tx1"/>
                </a:solidFill>
                <a:effectLst/>
                <a:latin typeface="Times New Roman" panose="02020603050405020304" pitchFamily="18" charset="0"/>
                <a:ea typeface="Calibri" panose="020F0502020204030204" pitchFamily="34" charset="0"/>
              </a:rPr>
              <a:t>1 617 574,00 eur</a:t>
            </a:r>
          </a:p>
          <a:p>
            <a:r>
              <a:rPr lang="sk-SK" b="1" dirty="0">
                <a:solidFill>
                  <a:schemeClr val="tx1"/>
                </a:solidFill>
              </a:rPr>
              <a:t>Minimálna výška regionálneho príspevku je 20 000,00 eur</a:t>
            </a:r>
          </a:p>
          <a:p>
            <a:r>
              <a:rPr lang="sk-SK" b="1" dirty="0">
                <a:solidFill>
                  <a:schemeClr val="tx1"/>
                </a:solidFill>
              </a:rPr>
              <a:t>Maximálna výška regionálneho príspevku je 200 000,00 eur</a:t>
            </a:r>
          </a:p>
          <a:p>
            <a:endParaRPr lang="sk-SK" b="1" dirty="0">
              <a:solidFill>
                <a:schemeClr val="tx1"/>
              </a:solidFill>
            </a:endParaRPr>
          </a:p>
        </p:txBody>
      </p:sp>
    </p:spTree>
    <p:extLst>
      <p:ext uri="{BB962C8B-B14F-4D97-AF65-F5344CB8AC3E}">
        <p14:creationId xmlns:p14="http://schemas.microsoft.com/office/powerpoint/2010/main" val="6852496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4A4EA1-875E-C376-BEEE-98603E85CECF}"/>
              </a:ext>
            </a:extLst>
          </p:cNvPr>
          <p:cNvSpPr>
            <a:spLocks noGrp="1"/>
          </p:cNvSpPr>
          <p:nvPr>
            <p:ph type="title"/>
          </p:nvPr>
        </p:nvSpPr>
        <p:spPr/>
        <p:txBody>
          <a:bodyPr/>
          <a:lstStyle/>
          <a:p>
            <a:r>
              <a:rPr lang="sk-SK" dirty="0"/>
              <a:t>Aktivity plánu rozvoja</a:t>
            </a:r>
          </a:p>
        </p:txBody>
      </p:sp>
      <p:sp>
        <p:nvSpPr>
          <p:cNvPr id="3" name="Zástupný objekt pre obsah 2">
            <a:extLst>
              <a:ext uri="{FF2B5EF4-FFF2-40B4-BE49-F238E27FC236}">
                <a16:creationId xmlns:a16="http://schemas.microsoft.com/office/drawing/2014/main" id="{BD40FA02-4DF4-EBE9-9473-D54937A7DAB1}"/>
              </a:ext>
            </a:extLst>
          </p:cNvPr>
          <p:cNvSpPr>
            <a:spLocks noGrp="1"/>
          </p:cNvSpPr>
          <p:nvPr>
            <p:ph idx="1"/>
          </p:nvPr>
        </p:nvSpPr>
        <p:spPr>
          <a:xfrm>
            <a:off x="684212" y="685800"/>
            <a:ext cx="8939182" cy="4196918"/>
          </a:xfrm>
        </p:spPr>
        <p:txBody>
          <a:bodyPr>
            <a:normAutofit fontScale="92500" lnSpcReduction="10000"/>
          </a:bodyPr>
          <a:lstStyle/>
          <a:p>
            <a:r>
              <a:rPr lang="sk-SK" b="1" dirty="0">
                <a:solidFill>
                  <a:schemeClr val="tx1"/>
                </a:solidFill>
              </a:rPr>
              <a:t>Aktivita A: Zamestnanosť - vytváranie pracovných miest pre </a:t>
            </a:r>
            <a:r>
              <a:rPr lang="sk-SK" b="1" dirty="0" err="1">
                <a:solidFill>
                  <a:schemeClr val="tx1"/>
                </a:solidFill>
              </a:rPr>
              <a:t>UoZ</a:t>
            </a:r>
            <a:r>
              <a:rPr lang="sk-SK" b="1" dirty="0">
                <a:solidFill>
                  <a:schemeClr val="tx1"/>
                </a:solidFill>
              </a:rPr>
              <a:t> a znevýhodnené skupiny na trhu práce</a:t>
            </a:r>
          </a:p>
          <a:p>
            <a:r>
              <a:rPr lang="sk-SK" b="1" dirty="0">
                <a:solidFill>
                  <a:schemeClr val="tx1"/>
                </a:solidFill>
              </a:rPr>
              <a:t>Opatrenie A1: Podpora integračných sociálnych podnikov a komunálnych podnikov</a:t>
            </a:r>
          </a:p>
          <a:p>
            <a:r>
              <a:rPr lang="sk-SK" b="1" dirty="0" err="1">
                <a:solidFill>
                  <a:schemeClr val="tx1"/>
                </a:solidFill>
              </a:rPr>
              <a:t>Opatreniea</a:t>
            </a:r>
            <a:r>
              <a:rPr lang="sk-SK" b="1" dirty="0">
                <a:solidFill>
                  <a:schemeClr val="tx1"/>
                </a:solidFill>
              </a:rPr>
              <a:t> A2: Podpora podnikov v poľnohospodárskej a lesníckej výrobe v oboroch náročných na zastúpenie manuálnej práce</a:t>
            </a:r>
          </a:p>
          <a:p>
            <a:r>
              <a:rPr lang="sk-SK" b="1" dirty="0">
                <a:solidFill>
                  <a:schemeClr val="tx1"/>
                </a:solidFill>
              </a:rPr>
              <a:t>Opatrenie A3:  Podpora podnikov realizujúcich duálne vzdelávanie a praktickú výučbu v spolupráci so SOŠ</a:t>
            </a:r>
          </a:p>
          <a:p>
            <a:r>
              <a:rPr lang="sk-SK" b="1" dirty="0">
                <a:solidFill>
                  <a:schemeClr val="tx1"/>
                </a:solidFill>
              </a:rPr>
              <a:t>Opatrenie A4:  Podpora MSP v oblasti priemyselnej výroby, stavebníctva a služieb</a:t>
            </a:r>
          </a:p>
          <a:p>
            <a:r>
              <a:rPr lang="sk-SK" b="1" dirty="0">
                <a:solidFill>
                  <a:schemeClr val="tx1"/>
                </a:solidFill>
              </a:rPr>
              <a:t>Opatrenie A5:  Podpora vytvárania pracovných miest v oblasti sociálnych služieb a vzdelávania</a:t>
            </a:r>
          </a:p>
          <a:p>
            <a:endParaRPr lang="sk-SK" b="1" dirty="0">
              <a:solidFill>
                <a:schemeClr val="tx1"/>
              </a:solidFill>
            </a:endParaRPr>
          </a:p>
        </p:txBody>
      </p:sp>
    </p:spTree>
    <p:extLst>
      <p:ext uri="{BB962C8B-B14F-4D97-AF65-F5344CB8AC3E}">
        <p14:creationId xmlns:p14="http://schemas.microsoft.com/office/powerpoint/2010/main" val="24098422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11EE90-D6C5-7AC7-E27C-043DAB4D7FF3}"/>
              </a:ext>
            </a:extLst>
          </p:cNvPr>
          <p:cNvSpPr>
            <a:spLocks noGrp="1"/>
          </p:cNvSpPr>
          <p:nvPr>
            <p:ph type="title"/>
          </p:nvPr>
        </p:nvSpPr>
        <p:spPr/>
        <p:txBody>
          <a:bodyPr/>
          <a:lstStyle/>
          <a:p>
            <a:r>
              <a:rPr lang="sk-SK" dirty="0"/>
              <a:t>Aktivity plánu rozvoja</a:t>
            </a:r>
          </a:p>
        </p:txBody>
      </p:sp>
      <p:sp>
        <p:nvSpPr>
          <p:cNvPr id="3" name="Zástupný objekt pre obsah 2">
            <a:extLst>
              <a:ext uri="{FF2B5EF4-FFF2-40B4-BE49-F238E27FC236}">
                <a16:creationId xmlns:a16="http://schemas.microsoft.com/office/drawing/2014/main" id="{A51A5E53-6375-C75F-A089-31582FE59823}"/>
              </a:ext>
            </a:extLst>
          </p:cNvPr>
          <p:cNvSpPr>
            <a:spLocks noGrp="1"/>
          </p:cNvSpPr>
          <p:nvPr>
            <p:ph idx="1"/>
          </p:nvPr>
        </p:nvSpPr>
        <p:spPr/>
        <p:txBody>
          <a:bodyPr/>
          <a:lstStyle/>
          <a:p>
            <a:pPr algn="just">
              <a:lnSpc>
                <a:spcPct val="115000"/>
              </a:lnSpc>
              <a:spcAft>
                <a:spcPts val="600"/>
              </a:spcAft>
            </a:pPr>
            <a:r>
              <a:rPr lang="sk-SK"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Aktivita B: Cestovný ruch </a:t>
            </a:r>
            <a:endParaRPr lang="sk-SK"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sk-SK"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Opatrenie B1: Podpora dobudovanie a modernizácie nosných produktov cestovného ruchu</a:t>
            </a:r>
            <a:endParaRPr lang="sk-SK"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sk-SK" sz="1800" b="1" dirty="0">
                <a:solidFill>
                  <a:schemeClr val="tx1"/>
                </a:solidFill>
                <a:effectLst/>
                <a:latin typeface="Times New Roman" panose="02020603050405020304" pitchFamily="18" charset="0"/>
                <a:ea typeface="Calibri" panose="020F0502020204030204" pitchFamily="34" charset="0"/>
              </a:rPr>
              <a:t>Opatrenie B2:  Podpora inovatívnych foriem ubytovania v prepojení na prírodu </a:t>
            </a:r>
            <a:r>
              <a:rPr lang="sk-SK"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tradície </a:t>
            </a:r>
            <a:endParaRPr lang="sk-SK"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sk-SK"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Opatrenie B3:  Podpora aktivít zdôrazňujúcich význam kultúry, histórie a tradícií v cestovnom ruchu</a:t>
            </a:r>
            <a:endParaRPr lang="sk-SK"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sk-SK" sz="1800" b="1" dirty="0">
                <a:solidFill>
                  <a:schemeClr val="tx1"/>
                </a:solidFill>
                <a:effectLst/>
                <a:latin typeface="Times New Roman" panose="02020603050405020304" pitchFamily="18" charset="0"/>
                <a:ea typeface="Calibri" panose="020F0502020204030204" pitchFamily="34" charset="0"/>
              </a:rPr>
              <a:t>Opatrenie B4:  Podpora MSP v oblasti tradičnej výroby, ako podporného prvku cestovného ruchu</a:t>
            </a:r>
            <a:endParaRPr lang="sk-SK" b="1" dirty="0">
              <a:solidFill>
                <a:schemeClr val="tx1"/>
              </a:solidFill>
            </a:endParaRPr>
          </a:p>
        </p:txBody>
      </p:sp>
    </p:spTree>
    <p:extLst>
      <p:ext uri="{BB962C8B-B14F-4D97-AF65-F5344CB8AC3E}">
        <p14:creationId xmlns:p14="http://schemas.microsoft.com/office/powerpoint/2010/main" val="29029438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89CCD3-7934-1A18-0308-702BE3F9E72C}"/>
              </a:ext>
            </a:extLst>
          </p:cNvPr>
          <p:cNvSpPr>
            <a:spLocks noGrp="1"/>
          </p:cNvSpPr>
          <p:nvPr>
            <p:ph type="title"/>
          </p:nvPr>
        </p:nvSpPr>
        <p:spPr/>
        <p:txBody>
          <a:bodyPr/>
          <a:lstStyle/>
          <a:p>
            <a:r>
              <a:rPr lang="sk-SK" dirty="0"/>
              <a:t>Oprávnení predkladatelia projektov (žiadatelia)</a:t>
            </a:r>
          </a:p>
        </p:txBody>
      </p:sp>
      <p:sp>
        <p:nvSpPr>
          <p:cNvPr id="3" name="Zástupný objekt pre obsah 2">
            <a:extLst>
              <a:ext uri="{FF2B5EF4-FFF2-40B4-BE49-F238E27FC236}">
                <a16:creationId xmlns:a16="http://schemas.microsoft.com/office/drawing/2014/main" id="{C3F0E045-2046-81E3-0108-2DBA26BBC7F0}"/>
              </a:ext>
            </a:extLst>
          </p:cNvPr>
          <p:cNvSpPr>
            <a:spLocks noGrp="1"/>
          </p:cNvSpPr>
          <p:nvPr>
            <p:ph idx="1"/>
          </p:nvPr>
        </p:nvSpPr>
        <p:spPr>
          <a:xfrm>
            <a:off x="684212" y="685800"/>
            <a:ext cx="8779384" cy="4019365"/>
          </a:xfrm>
        </p:spPr>
        <p:txBody>
          <a:bodyPr>
            <a:normAutofit fontScale="92500" lnSpcReduction="20000"/>
          </a:bodyPr>
          <a:lstStyle/>
          <a:p>
            <a:pPr marL="342900" lvl="0" indent="-342900" algn="just">
              <a:lnSpc>
                <a:spcPct val="115000"/>
              </a:lnSpc>
              <a:spcBef>
                <a:spcPts val="600"/>
              </a:spcBef>
              <a:buFont typeface="+mj-lt"/>
              <a:buAutoNum type="alphaLcParenR"/>
            </a:pPr>
            <a:r>
              <a:rPr lang="sk-SK"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regionálna rozvojová agentúra;</a:t>
            </a:r>
            <a:endParaRPr lang="sk-SK"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lphaLcParenR"/>
            </a:pPr>
            <a:r>
              <a:rPr lang="sk-SK"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slovenská časť euroregiónu;</a:t>
            </a:r>
            <a:endParaRPr lang="sk-SK"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lphaLcParenR"/>
            </a:pPr>
            <a:r>
              <a:rPr lang="sk-SK"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európske zoskupenie územnej spolupráce</a:t>
            </a:r>
            <a:r>
              <a:rPr lang="sk-SK" sz="1800" b="1" baseline="30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a:t>
            </a:r>
            <a:r>
              <a:rPr lang="sk-SK"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sk-SK"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lphaLcParenR"/>
            </a:pPr>
            <a:r>
              <a:rPr lang="sk-SK"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občianske združenie;</a:t>
            </a:r>
            <a:endParaRPr lang="sk-SK"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lphaLcParenR"/>
            </a:pPr>
            <a:r>
              <a:rPr lang="sk-SK"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nezisková organizácia poskytujúca všeobecne prospešné služby;</a:t>
            </a:r>
            <a:endParaRPr lang="sk-SK"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lphaLcParenR"/>
            </a:pPr>
            <a:r>
              <a:rPr lang="sk-SK"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obec;</a:t>
            </a:r>
            <a:endParaRPr lang="sk-SK"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lphaLcParenR"/>
            </a:pPr>
            <a:r>
              <a:rPr lang="sk-SK"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vyšší územný celok;</a:t>
            </a:r>
            <a:endParaRPr lang="sk-SK"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lphaLcParenR"/>
            </a:pPr>
            <a:r>
              <a:rPr lang="sk-SK"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registrovaný sociálny podnik</a:t>
            </a:r>
            <a:r>
              <a:rPr lang="sk-SK" sz="1800" b="1" baseline="30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a:t>
            </a:r>
            <a:r>
              <a:rPr lang="sk-SK"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sk-SK"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lphaLcParenR"/>
            </a:pPr>
            <a:r>
              <a:rPr lang="sk-SK"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Slovenský Červený kríž;</a:t>
            </a:r>
          </a:p>
          <a:p>
            <a:pPr marL="342900" lvl="0" indent="-342900" algn="just">
              <a:lnSpc>
                <a:spcPct val="115000"/>
              </a:lnSpc>
              <a:spcAft>
                <a:spcPts val="1000"/>
              </a:spcAft>
              <a:buFont typeface="+mj-lt"/>
              <a:buAutoNum type="alphaLcParenR"/>
            </a:pPr>
            <a:r>
              <a:rPr lang="sk-SK" sz="1800" b="1" dirty="0">
                <a:solidFill>
                  <a:schemeClr val="tx1"/>
                </a:solidFill>
                <a:effectLst/>
                <a:latin typeface="Times New Roman" panose="02020603050405020304" pitchFamily="18" charset="0"/>
                <a:ea typeface="Calibri" panose="020F0502020204030204" pitchFamily="34" charset="0"/>
              </a:rPr>
              <a:t>registrovaná cirkev alebo náboženská spoločnosť so sídlom na území Slovenskej republiky</a:t>
            </a:r>
            <a:r>
              <a:rPr lang="sk-SK" sz="1800" b="1" baseline="30000" dirty="0">
                <a:solidFill>
                  <a:schemeClr val="tx1"/>
                </a:solidFill>
                <a:effectLst/>
                <a:latin typeface="Times New Roman" panose="02020603050405020304" pitchFamily="18" charset="0"/>
                <a:ea typeface="Calibri" panose="020F0502020204030204" pitchFamily="34" charset="0"/>
              </a:rPr>
              <a:t>6</a:t>
            </a:r>
            <a:r>
              <a:rPr lang="sk-SK" sz="1800" b="1" dirty="0">
                <a:solidFill>
                  <a:schemeClr val="tx1"/>
                </a:solidFill>
                <a:effectLst/>
                <a:latin typeface="Times New Roman" panose="02020603050405020304" pitchFamily="18" charset="0"/>
                <a:ea typeface="Calibri" panose="020F0502020204030204" pitchFamily="34" charset="0"/>
              </a:rPr>
              <a:t>)</a:t>
            </a:r>
            <a:endParaRPr lang="sk-SK" b="1" dirty="0">
              <a:solidFill>
                <a:schemeClr val="tx1"/>
              </a:solidFill>
            </a:endParaRPr>
          </a:p>
        </p:txBody>
      </p:sp>
    </p:spTree>
    <p:extLst>
      <p:ext uri="{BB962C8B-B14F-4D97-AF65-F5344CB8AC3E}">
        <p14:creationId xmlns:p14="http://schemas.microsoft.com/office/powerpoint/2010/main" val="37721009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8D3F5A-5EF9-F9E2-7F61-F2C1A04BA815}"/>
              </a:ext>
            </a:extLst>
          </p:cNvPr>
          <p:cNvSpPr>
            <a:spLocks noGrp="1"/>
          </p:cNvSpPr>
          <p:nvPr>
            <p:ph type="title"/>
          </p:nvPr>
        </p:nvSpPr>
        <p:spPr/>
        <p:txBody>
          <a:bodyPr/>
          <a:lstStyle/>
          <a:p>
            <a:r>
              <a:rPr lang="sk-SK" dirty="0"/>
              <a:t>Oprávnení predkladatelia projektov (žiadatelia)</a:t>
            </a:r>
          </a:p>
        </p:txBody>
      </p:sp>
      <p:sp>
        <p:nvSpPr>
          <p:cNvPr id="3" name="Zástupný objekt pre obsah 2">
            <a:extLst>
              <a:ext uri="{FF2B5EF4-FFF2-40B4-BE49-F238E27FC236}">
                <a16:creationId xmlns:a16="http://schemas.microsoft.com/office/drawing/2014/main" id="{043AFCB1-31CA-EBE3-9E08-936DB8688F56}"/>
              </a:ext>
            </a:extLst>
          </p:cNvPr>
          <p:cNvSpPr>
            <a:spLocks noGrp="1"/>
          </p:cNvSpPr>
          <p:nvPr>
            <p:ph idx="1"/>
          </p:nvPr>
        </p:nvSpPr>
        <p:spPr>
          <a:xfrm>
            <a:off x="684211" y="685800"/>
            <a:ext cx="9454087" cy="4045998"/>
          </a:xfrm>
        </p:spPr>
        <p:txBody>
          <a:bodyPr>
            <a:normAutofit fontScale="92500" lnSpcReduction="20000"/>
          </a:bodyPr>
          <a:lstStyle/>
          <a:p>
            <a:r>
              <a:rPr lang="sk-SK" b="1" dirty="0">
                <a:solidFill>
                  <a:schemeClr val="tx1"/>
                </a:solidFill>
              </a:rPr>
              <a:t>k) právnická osoba so sídlom na území Slovenskej republiky, ktorá odvodzuje svoju právnu subjektivitu od registrovanej cirkvi alebo náboženskej spoločnosti;</a:t>
            </a:r>
          </a:p>
          <a:p>
            <a:r>
              <a:rPr lang="sk-SK" b="1" dirty="0">
                <a:solidFill>
                  <a:schemeClr val="tx1"/>
                </a:solidFill>
              </a:rPr>
              <a:t>l)	záujmové združenie právnických osôb so sídlom na území Slovenskej republiky;</a:t>
            </a:r>
          </a:p>
          <a:p>
            <a:r>
              <a:rPr lang="sk-SK" b="1" dirty="0">
                <a:solidFill>
                  <a:schemeClr val="tx1"/>
                </a:solidFill>
              </a:rPr>
              <a:t>m) rozpočtová organizácia alebo príspevková organizácia, ktorej zriaďovateľom je vyšší územný celok alebo obec;</a:t>
            </a:r>
          </a:p>
          <a:p>
            <a:r>
              <a:rPr lang="sk-SK" b="1" dirty="0">
                <a:solidFill>
                  <a:schemeClr val="tx1"/>
                </a:solidFill>
              </a:rPr>
              <a:t>n) škola alebo školské zariadenie7);</a:t>
            </a:r>
          </a:p>
          <a:p>
            <a:r>
              <a:rPr lang="sk-SK" b="1" dirty="0">
                <a:solidFill>
                  <a:schemeClr val="tx1"/>
                </a:solidFill>
              </a:rPr>
              <a:t>o)vysoká škola so sídlom na území Slovenskej republiky8);</a:t>
            </a:r>
          </a:p>
          <a:p>
            <a:r>
              <a:rPr lang="sk-SK" b="1" dirty="0">
                <a:solidFill>
                  <a:schemeClr val="tx1"/>
                </a:solidFill>
              </a:rPr>
              <a:t>p)obchodná spoločnosť alebo družstvo;</a:t>
            </a:r>
          </a:p>
          <a:p>
            <a:r>
              <a:rPr lang="sk-SK" b="1" dirty="0">
                <a:solidFill>
                  <a:schemeClr val="tx1"/>
                </a:solidFill>
              </a:rPr>
              <a:t>q)iné právnické osoby neuvedené v bode a) až p);</a:t>
            </a:r>
          </a:p>
          <a:p>
            <a:r>
              <a:rPr lang="sk-SK" b="1" dirty="0">
                <a:solidFill>
                  <a:schemeClr val="tx1"/>
                </a:solidFill>
              </a:rPr>
              <a:t> r)fyzické osoby – podnikatelia</a:t>
            </a:r>
          </a:p>
        </p:txBody>
      </p:sp>
    </p:spTree>
    <p:extLst>
      <p:ext uri="{BB962C8B-B14F-4D97-AF65-F5344CB8AC3E}">
        <p14:creationId xmlns:p14="http://schemas.microsoft.com/office/powerpoint/2010/main" val="2098703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E5C3E3-CA65-3D73-AF0C-36B6D9EC34D0}"/>
              </a:ext>
            </a:extLst>
          </p:cNvPr>
          <p:cNvSpPr>
            <a:spLocks noGrp="1"/>
          </p:cNvSpPr>
          <p:nvPr>
            <p:ph type="title"/>
          </p:nvPr>
        </p:nvSpPr>
        <p:spPr/>
        <p:txBody>
          <a:bodyPr/>
          <a:lstStyle/>
          <a:p>
            <a:r>
              <a:rPr lang="sk-SK" dirty="0"/>
              <a:t>JANA </a:t>
            </a:r>
            <a:r>
              <a:rPr lang="sk-SK" dirty="0" err="1"/>
              <a:t>Majorová</a:t>
            </a:r>
            <a:r>
              <a:rPr lang="sk-SK" dirty="0"/>
              <a:t> </a:t>
            </a:r>
            <a:r>
              <a:rPr lang="sk-SK" dirty="0" err="1"/>
              <a:t>Garstková</a:t>
            </a:r>
            <a:br>
              <a:rPr lang="sk-SK" dirty="0"/>
            </a:br>
            <a:r>
              <a:rPr lang="sk-SK" sz="1800" dirty="0"/>
              <a:t>poslankyňa NRSR</a:t>
            </a:r>
          </a:p>
        </p:txBody>
      </p:sp>
      <p:pic>
        <p:nvPicPr>
          <p:cNvPr id="5" name="Zástupný objekt pre obsah 4">
            <a:extLst>
              <a:ext uri="{FF2B5EF4-FFF2-40B4-BE49-F238E27FC236}">
                <a16:creationId xmlns:a16="http://schemas.microsoft.com/office/drawing/2014/main" id="{D6D6244B-E111-FBE9-7DFD-8CF1A00235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4212" y="533268"/>
            <a:ext cx="2998950" cy="4198531"/>
          </a:xfrm>
        </p:spPr>
      </p:pic>
    </p:spTree>
    <p:extLst>
      <p:ext uri="{BB962C8B-B14F-4D97-AF65-F5344CB8AC3E}">
        <p14:creationId xmlns:p14="http://schemas.microsoft.com/office/powerpoint/2010/main" val="33919773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D16EB6-74C2-D494-1A0D-AB7403CA734A}"/>
              </a:ext>
            </a:extLst>
          </p:cNvPr>
          <p:cNvSpPr>
            <a:spLocks noGrp="1"/>
          </p:cNvSpPr>
          <p:nvPr>
            <p:ph type="title"/>
          </p:nvPr>
        </p:nvSpPr>
        <p:spPr/>
        <p:txBody>
          <a:bodyPr/>
          <a:lstStyle/>
          <a:p>
            <a:r>
              <a:rPr lang="sk-SK" dirty="0"/>
              <a:t>Kontakty pre účely konzultácií</a:t>
            </a:r>
          </a:p>
        </p:txBody>
      </p:sp>
      <p:sp>
        <p:nvSpPr>
          <p:cNvPr id="3" name="Zástupný objekt pre obsah 2">
            <a:extLst>
              <a:ext uri="{FF2B5EF4-FFF2-40B4-BE49-F238E27FC236}">
                <a16:creationId xmlns:a16="http://schemas.microsoft.com/office/drawing/2014/main" id="{377AB7F1-6112-F2F7-52F5-A3CC50F28EC8}"/>
              </a:ext>
            </a:extLst>
          </p:cNvPr>
          <p:cNvSpPr>
            <a:spLocks noGrp="1"/>
          </p:cNvSpPr>
          <p:nvPr>
            <p:ph idx="1"/>
          </p:nvPr>
        </p:nvSpPr>
        <p:spPr/>
        <p:txBody>
          <a:bodyPr/>
          <a:lstStyle/>
          <a:p>
            <a:r>
              <a:rPr lang="sk-SK" b="1" dirty="0">
                <a:solidFill>
                  <a:schemeClr val="tx1"/>
                </a:solidFill>
              </a:rPr>
              <a:t>Okresný úrad Kežmarok</a:t>
            </a:r>
          </a:p>
          <a:p>
            <a:r>
              <a:rPr lang="sk-SK" b="1" dirty="0">
                <a:solidFill>
                  <a:schemeClr val="tx1"/>
                </a:solidFill>
              </a:rPr>
              <a:t>Mgr. Veronika </a:t>
            </a:r>
            <a:r>
              <a:rPr lang="sk-SK" b="1" dirty="0" err="1">
                <a:solidFill>
                  <a:schemeClr val="tx1"/>
                </a:solidFill>
              </a:rPr>
              <a:t>Gromanová</a:t>
            </a:r>
            <a:endParaRPr lang="sk-SK" b="1" dirty="0">
              <a:solidFill>
                <a:schemeClr val="tx1"/>
              </a:solidFill>
            </a:endParaRPr>
          </a:p>
          <a:p>
            <a:r>
              <a:rPr lang="sk-SK" b="1" dirty="0">
                <a:solidFill>
                  <a:schemeClr val="tx1"/>
                </a:solidFill>
              </a:rPr>
              <a:t>e-mail: veronika.gromanova@minv.sk</a:t>
            </a:r>
          </a:p>
          <a:p>
            <a:r>
              <a:rPr lang="sk-SK" b="1" dirty="0">
                <a:solidFill>
                  <a:schemeClr val="tx1"/>
                </a:solidFill>
              </a:rPr>
              <a:t>tel.: 052/4261510</a:t>
            </a:r>
          </a:p>
          <a:p>
            <a:r>
              <a:rPr lang="sk-SK" b="1" dirty="0">
                <a:solidFill>
                  <a:schemeClr val="tx1"/>
                </a:solidFill>
              </a:rPr>
              <a:t>Mgr. Dominika </a:t>
            </a:r>
            <a:r>
              <a:rPr lang="sk-SK" b="1" dirty="0" err="1">
                <a:solidFill>
                  <a:schemeClr val="tx1"/>
                </a:solidFill>
              </a:rPr>
              <a:t>Scholtz</a:t>
            </a:r>
            <a:endParaRPr lang="sk-SK" b="1" dirty="0">
              <a:solidFill>
                <a:schemeClr val="tx1"/>
              </a:solidFill>
            </a:endParaRPr>
          </a:p>
          <a:p>
            <a:r>
              <a:rPr lang="sk-SK" b="1" dirty="0">
                <a:solidFill>
                  <a:schemeClr val="tx1"/>
                </a:solidFill>
              </a:rPr>
              <a:t>e-mail: dominika.scholtz@minv.sk</a:t>
            </a:r>
          </a:p>
          <a:p>
            <a:r>
              <a:rPr lang="sk-SK" b="1" dirty="0">
                <a:solidFill>
                  <a:schemeClr val="tx1"/>
                </a:solidFill>
              </a:rPr>
              <a:t>tel.: 052/4261510</a:t>
            </a:r>
          </a:p>
        </p:txBody>
      </p:sp>
    </p:spTree>
    <p:extLst>
      <p:ext uri="{BB962C8B-B14F-4D97-AF65-F5344CB8AC3E}">
        <p14:creationId xmlns:p14="http://schemas.microsoft.com/office/powerpoint/2010/main" val="40405881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C65153-D485-233B-B6AD-0B8743C9F1A4}"/>
              </a:ext>
            </a:extLst>
          </p:cNvPr>
          <p:cNvSpPr>
            <a:spLocks noGrp="1"/>
          </p:cNvSpPr>
          <p:nvPr>
            <p:ph type="title"/>
          </p:nvPr>
        </p:nvSpPr>
        <p:spPr/>
        <p:txBody>
          <a:bodyPr/>
          <a:lstStyle/>
          <a:p>
            <a:r>
              <a:rPr lang="sk-SK" dirty="0"/>
              <a:t>Spôsob  predkladania žiadostí</a:t>
            </a:r>
          </a:p>
        </p:txBody>
      </p:sp>
      <p:sp>
        <p:nvSpPr>
          <p:cNvPr id="3" name="Zástupný objekt pre obsah 2">
            <a:extLst>
              <a:ext uri="{FF2B5EF4-FFF2-40B4-BE49-F238E27FC236}">
                <a16:creationId xmlns:a16="http://schemas.microsoft.com/office/drawing/2014/main" id="{D595C052-2377-6EB9-0625-45DEF1592998}"/>
              </a:ext>
            </a:extLst>
          </p:cNvPr>
          <p:cNvSpPr>
            <a:spLocks noGrp="1"/>
          </p:cNvSpPr>
          <p:nvPr>
            <p:ph idx="1"/>
          </p:nvPr>
        </p:nvSpPr>
        <p:spPr>
          <a:xfrm>
            <a:off x="684212" y="685800"/>
            <a:ext cx="8734996" cy="4152530"/>
          </a:xfrm>
        </p:spPr>
        <p:txBody>
          <a:bodyPr/>
          <a:lstStyle/>
          <a:p>
            <a:r>
              <a:rPr lang="sk-SK" b="1" dirty="0">
                <a:solidFill>
                  <a:schemeClr val="tx1"/>
                </a:solidFill>
              </a:rPr>
              <a:t>Žiadateľ predkladá projekt na predpísanom formulári žiadosti o poskytnutie regionálneho príspevku podľa prílohy č. 4 metodiky, ktorá je zverejnená na webovej stránke: </a:t>
            </a:r>
          </a:p>
          <a:p>
            <a:r>
              <a:rPr lang="sk-SK" b="1" dirty="0">
                <a:solidFill>
                  <a:schemeClr val="tx1"/>
                </a:solidFill>
              </a:rPr>
              <a:t>https://www.nro.vicepremier.gov.sk/dokumenty/index.html#metodicke-usmernenia-a-statuty</a:t>
            </a:r>
          </a:p>
        </p:txBody>
      </p:sp>
    </p:spTree>
    <p:extLst>
      <p:ext uri="{BB962C8B-B14F-4D97-AF65-F5344CB8AC3E}">
        <p14:creationId xmlns:p14="http://schemas.microsoft.com/office/powerpoint/2010/main" val="10342520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1FD826-EECF-97B6-D471-BCF9A779A806}"/>
              </a:ext>
            </a:extLst>
          </p:cNvPr>
          <p:cNvSpPr>
            <a:spLocks noGrp="1"/>
          </p:cNvSpPr>
          <p:nvPr>
            <p:ph type="title"/>
          </p:nvPr>
        </p:nvSpPr>
        <p:spPr/>
        <p:txBody>
          <a:bodyPr/>
          <a:lstStyle/>
          <a:p>
            <a:r>
              <a:rPr lang="sk-SK" dirty="0"/>
              <a:t>Spôsob  predkladania žiadostí</a:t>
            </a:r>
          </a:p>
        </p:txBody>
      </p:sp>
      <p:sp>
        <p:nvSpPr>
          <p:cNvPr id="3" name="Zástupný objekt pre obsah 2">
            <a:extLst>
              <a:ext uri="{FF2B5EF4-FFF2-40B4-BE49-F238E27FC236}">
                <a16:creationId xmlns:a16="http://schemas.microsoft.com/office/drawing/2014/main" id="{77A747E3-D5AA-1CF4-799E-4A1656CCA8BD}"/>
              </a:ext>
            </a:extLst>
          </p:cNvPr>
          <p:cNvSpPr>
            <a:spLocks noGrp="1"/>
          </p:cNvSpPr>
          <p:nvPr>
            <p:ph idx="1"/>
          </p:nvPr>
        </p:nvSpPr>
        <p:spPr/>
        <p:txBody>
          <a:bodyPr>
            <a:normAutofit fontScale="77500" lnSpcReduction="20000"/>
          </a:bodyPr>
          <a:lstStyle/>
          <a:p>
            <a:r>
              <a:rPr lang="sk-SK" b="1" dirty="0">
                <a:solidFill>
                  <a:schemeClr val="tx1"/>
                </a:solidFill>
              </a:rPr>
              <a:t>Úplne a správne vyplnený formulár žiadosti zasiela v lehote uvedenej vo výzve:</a:t>
            </a:r>
          </a:p>
          <a:p>
            <a:r>
              <a:rPr lang="sk-SK" b="1" dirty="0">
                <a:solidFill>
                  <a:schemeClr val="tx1"/>
                </a:solidFill>
              </a:rPr>
              <a:t>a)	prostredníctvom Ústredného portálu verejnej správy elektronicky podpísaný kvalifikovaným elektronickým podpisom do elektronickej schránky OÚ Kežmarok s označením predmetu „Žiadosť o poskytnutie regionálneho príspevku k Výzve č. 1/OÚ-KK/2022 “, alebo</a:t>
            </a:r>
          </a:p>
          <a:p>
            <a:r>
              <a:rPr lang="sk-SK" b="1" dirty="0">
                <a:solidFill>
                  <a:schemeClr val="tx1"/>
                </a:solidFill>
              </a:rPr>
              <a:t>b)	prostredníctvom Ústredného portálu verejnej správy ako všeobecné podanie, alebo</a:t>
            </a:r>
          </a:p>
          <a:p>
            <a:r>
              <a:rPr lang="sk-SK" b="1" dirty="0">
                <a:solidFill>
                  <a:schemeClr val="tx1"/>
                </a:solidFill>
              </a:rPr>
              <a:t>c)	prostredníctvom poštovej služby doporučene na adresu OÚ Kežmarok, Dr. Alexandra 61, 060 01  Kežmarok s uvedením identifikátora „Výzva č. 1/OÚ-KK/2022“, alebo</a:t>
            </a:r>
          </a:p>
          <a:p>
            <a:r>
              <a:rPr lang="sk-SK" b="1" dirty="0">
                <a:solidFill>
                  <a:schemeClr val="tx1"/>
                </a:solidFill>
              </a:rPr>
              <a:t>d)	osobne do podateľne OÚ Kežmarok. V tomto prípade žiadateľ zároveň zašle žiadosť v rovnakom termíne aj elektronickou poštou (e-mailom) na adresy veronika.gromanova@minv.sk  a  dominika.scholtz@minv.sk s uvedením identifikátora „Výzva č. 1/OÚ-KK/2022“ v predmete správy</a:t>
            </a:r>
          </a:p>
          <a:p>
            <a:endParaRPr lang="sk-SK" b="1" dirty="0">
              <a:solidFill>
                <a:schemeClr val="tx1"/>
              </a:solidFill>
            </a:endParaRPr>
          </a:p>
        </p:txBody>
      </p:sp>
    </p:spTree>
    <p:extLst>
      <p:ext uri="{BB962C8B-B14F-4D97-AF65-F5344CB8AC3E}">
        <p14:creationId xmlns:p14="http://schemas.microsoft.com/office/powerpoint/2010/main" val="38907247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5D0AA0-926A-28AB-F0B9-11021937E192}"/>
              </a:ext>
            </a:extLst>
          </p:cNvPr>
          <p:cNvSpPr>
            <a:spLocks noGrp="1"/>
          </p:cNvSpPr>
          <p:nvPr>
            <p:ph type="title"/>
          </p:nvPr>
        </p:nvSpPr>
        <p:spPr/>
        <p:txBody>
          <a:bodyPr/>
          <a:lstStyle/>
          <a:p>
            <a:r>
              <a:rPr lang="sk-SK" dirty="0"/>
              <a:t>Zoznam neoprávnených výdavkov</a:t>
            </a:r>
          </a:p>
        </p:txBody>
      </p:sp>
      <p:sp>
        <p:nvSpPr>
          <p:cNvPr id="3" name="Zástupný objekt pre obsah 2">
            <a:extLst>
              <a:ext uri="{FF2B5EF4-FFF2-40B4-BE49-F238E27FC236}">
                <a16:creationId xmlns:a16="http://schemas.microsoft.com/office/drawing/2014/main" id="{B7883C41-60F2-2DA3-B4D5-BA6AC2908565}"/>
              </a:ext>
            </a:extLst>
          </p:cNvPr>
          <p:cNvSpPr>
            <a:spLocks noGrp="1"/>
          </p:cNvSpPr>
          <p:nvPr>
            <p:ph idx="1"/>
          </p:nvPr>
        </p:nvSpPr>
        <p:spPr/>
        <p:txBody>
          <a:bodyPr>
            <a:normAutofit fontScale="77500" lnSpcReduction="20000"/>
          </a:bodyPr>
          <a:lstStyle/>
          <a:p>
            <a:pPr algn="just"/>
            <a:r>
              <a:rPr lang="sk-SK" b="1" dirty="0">
                <a:solidFill>
                  <a:schemeClr val="tx1"/>
                </a:solidFill>
              </a:rPr>
              <a:t>a)	splácanie leasingu, úverov, pôžičiek a úrokov z prijatých pôžičiek vrátane úrokov z omeškania, zmluvných pokút a sankcií uložených podľa osobitných predpisov (napr. pokuta, odvod, penále a pod.) a iných obdobných sankcií;</a:t>
            </a:r>
          </a:p>
          <a:p>
            <a:pPr algn="just"/>
            <a:r>
              <a:rPr lang="sk-SK" b="1" dirty="0">
                <a:solidFill>
                  <a:schemeClr val="tx1"/>
                </a:solidFill>
              </a:rPr>
              <a:t>b)	výdavky na súdne a správne poplatky;</a:t>
            </a:r>
          </a:p>
          <a:p>
            <a:pPr algn="just"/>
            <a:r>
              <a:rPr lang="sk-SK" b="1" dirty="0">
                <a:solidFill>
                  <a:schemeClr val="tx1"/>
                </a:solidFill>
              </a:rPr>
              <a:t>c)	výdavky na úhradu záväzkov alebo refundáciu výdavkov žiadateľa o regionálny príspevok na projekt z predchádzajúcich rokov;</a:t>
            </a:r>
          </a:p>
          <a:p>
            <a:pPr algn="just"/>
            <a:r>
              <a:rPr lang="sk-SK" b="1" dirty="0">
                <a:solidFill>
                  <a:schemeClr val="tx1"/>
                </a:solidFill>
              </a:rPr>
              <a:t>d)	výdavky na krytie majetkovej účasti v inej právnickej osobe alebo na založenie alebo zriadenie inej právnickej osoby ako rozpočtovej alebo príspevkovej organizácie;</a:t>
            </a:r>
          </a:p>
          <a:p>
            <a:pPr algn="just"/>
            <a:r>
              <a:rPr lang="sk-SK" b="1" dirty="0">
                <a:solidFill>
                  <a:schemeClr val="tx1"/>
                </a:solidFill>
              </a:rPr>
              <a:t>e)	krytie straty z vlastnej činnosti alebo z činnosti tretích strán; </a:t>
            </a:r>
          </a:p>
          <a:p>
            <a:pPr algn="just"/>
            <a:r>
              <a:rPr lang="sk-SK" b="1" dirty="0">
                <a:solidFill>
                  <a:schemeClr val="tx1"/>
                </a:solidFill>
              </a:rPr>
              <a:t>f)	úhrada dane z pridanej hodnoty, ak si prijímateľ môže uplatniť odpočítanie dane z pridanej hodnoty, a to aj v prípade, ak ju prijímateľ v skutočnosti nezíska späť</a:t>
            </a:r>
          </a:p>
        </p:txBody>
      </p:sp>
    </p:spTree>
    <p:extLst>
      <p:ext uri="{BB962C8B-B14F-4D97-AF65-F5344CB8AC3E}">
        <p14:creationId xmlns:p14="http://schemas.microsoft.com/office/powerpoint/2010/main" val="40897756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F471A1-ECC7-3679-08FD-7AFBE420F38E}"/>
              </a:ext>
            </a:extLst>
          </p:cNvPr>
          <p:cNvSpPr>
            <a:spLocks noGrp="1"/>
          </p:cNvSpPr>
          <p:nvPr>
            <p:ph type="title"/>
          </p:nvPr>
        </p:nvSpPr>
        <p:spPr/>
        <p:txBody>
          <a:bodyPr/>
          <a:lstStyle/>
          <a:p>
            <a:r>
              <a:rPr lang="sk-SK" dirty="0"/>
              <a:t>Zoznam neoprávnených výdavkov</a:t>
            </a:r>
          </a:p>
        </p:txBody>
      </p:sp>
      <p:sp>
        <p:nvSpPr>
          <p:cNvPr id="3" name="Zástupný objekt pre obsah 2">
            <a:extLst>
              <a:ext uri="{FF2B5EF4-FFF2-40B4-BE49-F238E27FC236}">
                <a16:creationId xmlns:a16="http://schemas.microsoft.com/office/drawing/2014/main" id="{B102FB6B-B4E9-D0E8-2059-EF6BEA86E820}"/>
              </a:ext>
            </a:extLst>
          </p:cNvPr>
          <p:cNvSpPr>
            <a:spLocks noGrp="1"/>
          </p:cNvSpPr>
          <p:nvPr>
            <p:ph idx="1"/>
          </p:nvPr>
        </p:nvSpPr>
        <p:spPr/>
        <p:txBody>
          <a:bodyPr>
            <a:normAutofit fontScale="70000" lnSpcReduction="20000"/>
          </a:bodyPr>
          <a:lstStyle/>
          <a:p>
            <a:r>
              <a:rPr lang="sk-SK" b="1" dirty="0">
                <a:solidFill>
                  <a:schemeClr val="tx1"/>
                </a:solidFill>
              </a:rPr>
              <a:t>g)	výdavky na poistenie osôb a majetku, havarijné poistenie vozidla;</a:t>
            </a:r>
          </a:p>
          <a:p>
            <a:r>
              <a:rPr lang="sk-SK" b="1" dirty="0">
                <a:solidFill>
                  <a:schemeClr val="tx1"/>
                </a:solidFill>
              </a:rPr>
              <a:t>h)	výdavky na nákup kolkov a cenín;</a:t>
            </a:r>
          </a:p>
          <a:p>
            <a:r>
              <a:rPr lang="sk-SK" b="1" dirty="0">
                <a:solidFill>
                  <a:schemeClr val="tx1"/>
                </a:solidFill>
              </a:rPr>
              <a:t>i)	úhrada výdavkov, ktoré nemajú priamy vzťah k projektu;</a:t>
            </a:r>
          </a:p>
          <a:p>
            <a:r>
              <a:rPr lang="sk-SK" b="1" dirty="0">
                <a:solidFill>
                  <a:schemeClr val="tx1"/>
                </a:solidFill>
              </a:rPr>
              <a:t>j)	prémie, bonusy, odmeny; </a:t>
            </a:r>
          </a:p>
          <a:p>
            <a:r>
              <a:rPr lang="sk-SK" b="1" dirty="0">
                <a:solidFill>
                  <a:schemeClr val="tx1"/>
                </a:solidFill>
              </a:rPr>
              <a:t>k)	pomerná časť osobných výdavkov, ktorá nezodpovedá pracovnému vyťaženiu zamestnanca na danom projekte;</a:t>
            </a:r>
          </a:p>
          <a:p>
            <a:r>
              <a:rPr lang="sk-SK" b="1" dirty="0">
                <a:solidFill>
                  <a:schemeClr val="tx1"/>
                </a:solidFill>
              </a:rPr>
              <a:t>l)	mzdové náklady zamestnancov, ktorí sa nepodieľajú na realizácii projektu; </a:t>
            </a:r>
          </a:p>
          <a:p>
            <a:r>
              <a:rPr lang="sk-SK" b="1" dirty="0">
                <a:solidFill>
                  <a:schemeClr val="tx1"/>
                </a:solidFill>
              </a:rPr>
              <a:t>m)	nemocenské dávky hradené zo strany Sociálnej poisťovne; </a:t>
            </a:r>
          </a:p>
          <a:p>
            <a:r>
              <a:rPr lang="sk-SK" b="1" dirty="0">
                <a:solidFill>
                  <a:schemeClr val="tx1"/>
                </a:solidFill>
              </a:rPr>
              <a:t>n)	výdavky na odstupné a odchodné;</a:t>
            </a:r>
          </a:p>
          <a:p>
            <a:r>
              <a:rPr lang="sk-SK" b="1" dirty="0">
                <a:solidFill>
                  <a:schemeClr val="tx1"/>
                </a:solidFill>
              </a:rPr>
              <a:t>o)	cestovné za použitie taxi služby;</a:t>
            </a:r>
          </a:p>
          <a:p>
            <a:r>
              <a:rPr lang="sk-SK" b="1" dirty="0">
                <a:solidFill>
                  <a:schemeClr val="tx1"/>
                </a:solidFill>
              </a:rPr>
              <a:t>p)	bankové poplatky;</a:t>
            </a:r>
          </a:p>
          <a:p>
            <a:r>
              <a:rPr lang="sk-SK" b="1" dirty="0">
                <a:solidFill>
                  <a:schemeClr val="tx1"/>
                </a:solidFill>
              </a:rPr>
              <a:t>q)	výdavky na vypracovanie projektovej dokumentácie k rôznym stavbám alebo rekonštrukciám, na ktoré nemajú zabezpečené ďalšie financovanie zo strany žiadateľa.</a:t>
            </a:r>
          </a:p>
          <a:p>
            <a:endParaRPr lang="sk-SK" b="1" dirty="0">
              <a:solidFill>
                <a:schemeClr val="tx1"/>
              </a:solidFill>
            </a:endParaRPr>
          </a:p>
        </p:txBody>
      </p:sp>
    </p:spTree>
    <p:extLst>
      <p:ext uri="{BB962C8B-B14F-4D97-AF65-F5344CB8AC3E}">
        <p14:creationId xmlns:p14="http://schemas.microsoft.com/office/powerpoint/2010/main" val="38797076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4874A4-58CD-115D-A81B-76BF1A5639A4}"/>
              </a:ext>
            </a:extLst>
          </p:cNvPr>
          <p:cNvSpPr>
            <a:spLocks noGrp="1"/>
          </p:cNvSpPr>
          <p:nvPr>
            <p:ph type="title"/>
          </p:nvPr>
        </p:nvSpPr>
        <p:spPr/>
        <p:txBody>
          <a:bodyPr/>
          <a:lstStyle/>
          <a:p>
            <a:r>
              <a:rPr lang="sk-SK" dirty="0"/>
              <a:t>Kritéria</a:t>
            </a:r>
          </a:p>
        </p:txBody>
      </p:sp>
      <p:sp>
        <p:nvSpPr>
          <p:cNvPr id="3" name="Zástupný objekt pre obsah 2">
            <a:extLst>
              <a:ext uri="{FF2B5EF4-FFF2-40B4-BE49-F238E27FC236}">
                <a16:creationId xmlns:a16="http://schemas.microsoft.com/office/drawing/2014/main" id="{4B9CA278-4282-9DA4-ECA8-E0011E6A6807}"/>
              </a:ext>
            </a:extLst>
          </p:cNvPr>
          <p:cNvSpPr>
            <a:spLocks noGrp="1"/>
          </p:cNvSpPr>
          <p:nvPr>
            <p:ph idx="1"/>
          </p:nvPr>
        </p:nvSpPr>
        <p:spPr/>
        <p:txBody>
          <a:bodyPr/>
          <a:lstStyle/>
          <a:p>
            <a:r>
              <a:rPr lang="sk-SK" b="1" dirty="0">
                <a:solidFill>
                  <a:schemeClr val="tx1"/>
                </a:solidFill>
              </a:rPr>
              <a:t>Hlavným cieľom výzvy je podpora zamestnanosti, t. j. hodnotiace kritéria s dôrazom na rozvoj a vytváranie nových a udržateľných  pracovných miest.</a:t>
            </a:r>
          </a:p>
          <a:p>
            <a:r>
              <a:rPr lang="sk-SK" b="1" dirty="0">
                <a:solidFill>
                  <a:schemeClr val="tx1"/>
                </a:solidFill>
              </a:rPr>
              <a:t>Riadiaci výbor posudzuje kritériá, ktoré sú uvedené v prílohe č. 2 metodiky (hodnotiaci hárok a kontrolný list)</a:t>
            </a:r>
          </a:p>
          <a:p>
            <a:endParaRPr lang="sk-SK" b="1" dirty="0">
              <a:solidFill>
                <a:schemeClr val="tx1"/>
              </a:solidFill>
            </a:endParaRPr>
          </a:p>
        </p:txBody>
      </p:sp>
    </p:spTree>
    <p:extLst>
      <p:ext uri="{BB962C8B-B14F-4D97-AF65-F5344CB8AC3E}">
        <p14:creationId xmlns:p14="http://schemas.microsoft.com/office/powerpoint/2010/main" val="1211081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A03001-1524-7CD0-3540-C9AFCA20002D}"/>
              </a:ext>
            </a:extLst>
          </p:cNvPr>
          <p:cNvSpPr>
            <a:spLocks noGrp="1"/>
          </p:cNvSpPr>
          <p:nvPr>
            <p:ph type="title"/>
          </p:nvPr>
        </p:nvSpPr>
        <p:spPr/>
        <p:txBody>
          <a:bodyPr/>
          <a:lstStyle/>
          <a:p>
            <a:r>
              <a:rPr lang="sk-SK" dirty="0"/>
              <a:t>Ďalšie podmienky poskytnutia regionálneho príspevku </a:t>
            </a:r>
          </a:p>
        </p:txBody>
      </p:sp>
      <p:sp>
        <p:nvSpPr>
          <p:cNvPr id="3" name="Zástupný objekt pre obsah 2">
            <a:extLst>
              <a:ext uri="{FF2B5EF4-FFF2-40B4-BE49-F238E27FC236}">
                <a16:creationId xmlns:a16="http://schemas.microsoft.com/office/drawing/2014/main" id="{8DDD6A04-D900-8421-C2A7-AEB8C5987FBF}"/>
              </a:ext>
            </a:extLst>
          </p:cNvPr>
          <p:cNvSpPr>
            <a:spLocks noGrp="1"/>
          </p:cNvSpPr>
          <p:nvPr>
            <p:ph idx="1"/>
          </p:nvPr>
        </p:nvSpPr>
        <p:spPr>
          <a:xfrm>
            <a:off x="684211" y="0"/>
            <a:ext cx="9640519" cy="4687410"/>
          </a:xfrm>
        </p:spPr>
        <p:txBody>
          <a:bodyPr>
            <a:normAutofit fontScale="85000" lnSpcReduction="10000"/>
          </a:bodyPr>
          <a:lstStyle/>
          <a:p>
            <a:pPr algn="just"/>
            <a:r>
              <a:rPr lang="sk-SK" b="1" dirty="0">
                <a:solidFill>
                  <a:schemeClr val="tx1"/>
                </a:solidFill>
              </a:rPr>
              <a:t>Splnenie podmienky uvedenej v § 8 ods. 7 zákona č. 336/2015 Z. z. o podpore najmenej rozvinutých okresov - ak má byť regionálny príspevok poskytnutý na výstavbu, zmenu stavby alebo stavebné úpravy, žiadateľ predkladá jeho vlastnícke právo alebo iné právo k pozemku alebo stavbe a jeho záväzok, že tieto práva k pozemku alebo stavbe sa nezmenia najmenej po dobu piatich rokov od dokončenia výstavby, dokončenia zmeny stavby alebo dokončenia stavebných úprav – preukázanie tejto podmienky žiadateľ</a:t>
            </a:r>
          </a:p>
          <a:p>
            <a:pPr algn="just"/>
            <a:r>
              <a:rPr lang="sk-SK" b="1" dirty="0">
                <a:solidFill>
                  <a:schemeClr val="tx1"/>
                </a:solidFill>
              </a:rPr>
              <a:t>a) uvedie vo formulári žiadosti v 3. časti a to konkrétne: číslo parcely, katastrálne územie, druh pozemku, číslo listu vlastníctva; a </a:t>
            </a:r>
          </a:p>
          <a:p>
            <a:pPr algn="just"/>
            <a:r>
              <a:rPr lang="sk-SK" b="1" dirty="0">
                <a:solidFill>
                  <a:schemeClr val="tx1"/>
                </a:solidFill>
              </a:rPr>
              <a:t>b) predloží nájomnú zmluvu alebo iný doklad preukazujúci právny vzťah k pozemku alebo stavbe po dobu piatich rokov.</a:t>
            </a:r>
          </a:p>
          <a:p>
            <a:pPr algn="just"/>
            <a:r>
              <a:rPr lang="sk-SK" b="1" dirty="0">
                <a:solidFill>
                  <a:schemeClr val="tx1"/>
                </a:solidFill>
              </a:rPr>
              <a:t>2. Ak je účelom žiadosti o poskytnutie regionálneho príspevku výstavba, zmena stavby alebo stavebné úpravy, žiadateľ predkladá aj povolenia a stanoviská vydané v zmysle zákona č. 50/1976 Zb. o územnom plánovaní a stavebnom poriadku (stavebný zákon) napr. stavebné povolenie, oznámenie k ohláseniu drobnej stavby atď. V prípade, ak je účelom žiadosti o poskytnutie regionálneho príspevku okrem výstavby, zmeny stavby alebo stavebných úprav aj projektová dokumentácia na tento projekt, tieto doklady nie je potrebné k tomuto projektu predložiť.</a:t>
            </a:r>
          </a:p>
        </p:txBody>
      </p:sp>
    </p:spTree>
    <p:extLst>
      <p:ext uri="{BB962C8B-B14F-4D97-AF65-F5344CB8AC3E}">
        <p14:creationId xmlns:p14="http://schemas.microsoft.com/office/powerpoint/2010/main" val="33548318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FC8BFB-4C5B-0E73-62C2-752BE92BA6DE}"/>
              </a:ext>
            </a:extLst>
          </p:cNvPr>
          <p:cNvSpPr>
            <a:spLocks noGrp="1"/>
          </p:cNvSpPr>
          <p:nvPr>
            <p:ph type="title"/>
          </p:nvPr>
        </p:nvSpPr>
        <p:spPr/>
        <p:txBody>
          <a:bodyPr/>
          <a:lstStyle/>
          <a:p>
            <a:r>
              <a:rPr lang="sk-SK" dirty="0"/>
              <a:t>Ďalšie podmienky poskytnutia regionálneho príspevku </a:t>
            </a:r>
          </a:p>
        </p:txBody>
      </p:sp>
      <p:sp>
        <p:nvSpPr>
          <p:cNvPr id="3" name="Zástupný objekt pre obsah 2">
            <a:extLst>
              <a:ext uri="{FF2B5EF4-FFF2-40B4-BE49-F238E27FC236}">
                <a16:creationId xmlns:a16="http://schemas.microsoft.com/office/drawing/2014/main" id="{ABAC2B3F-8687-BA4E-4D6D-49C89F6A3C6E}"/>
              </a:ext>
            </a:extLst>
          </p:cNvPr>
          <p:cNvSpPr>
            <a:spLocks noGrp="1"/>
          </p:cNvSpPr>
          <p:nvPr>
            <p:ph idx="1"/>
          </p:nvPr>
        </p:nvSpPr>
        <p:spPr/>
        <p:txBody>
          <a:bodyPr>
            <a:normAutofit fontScale="92500" lnSpcReduction="10000"/>
          </a:bodyPr>
          <a:lstStyle/>
          <a:p>
            <a:pPr algn="just"/>
            <a:r>
              <a:rPr lang="sk-SK" b="1" dirty="0">
                <a:solidFill>
                  <a:schemeClr val="tx1"/>
                </a:solidFill>
              </a:rPr>
              <a:t>Splnenie podmienky Schémy na podporu lokálnej zamestnanosti II (schéma pomoci de </a:t>
            </a:r>
            <a:r>
              <a:rPr lang="sk-SK" b="1" dirty="0" err="1">
                <a:solidFill>
                  <a:schemeClr val="tx1"/>
                </a:solidFill>
              </a:rPr>
              <a:t>minimis</a:t>
            </a:r>
            <a:r>
              <a:rPr lang="sk-SK" b="1" dirty="0">
                <a:solidFill>
                  <a:schemeClr val="tx1"/>
                </a:solidFill>
              </a:rPr>
              <a:t>) DM-18/2021 – oprávnený žiadateľ musí byť registrovaný (založený) na území Slovenskej republiky minimálne 3 roky ku dňu predloženia žiadosti (okrem príjemcov registrovaných v registri sociálnych podnikov - § 27 zákona č. 112/2018 Z. z. o sociálnej ekonomike a sociálnych podnikoch a o zmene a doplnení niektorých zákonov v znení neskorších predpisov)</a:t>
            </a:r>
          </a:p>
          <a:p>
            <a:pPr algn="just"/>
            <a:r>
              <a:rPr lang="sk-SK" b="1" dirty="0">
                <a:solidFill>
                  <a:schemeClr val="tx1"/>
                </a:solidFill>
              </a:rPr>
              <a:t>4. Splnenie podmienok Schémy na podporu lokálnej zamestnanosti II (schéma pomoci de </a:t>
            </a:r>
            <a:r>
              <a:rPr lang="sk-SK" b="1" dirty="0" err="1">
                <a:solidFill>
                  <a:schemeClr val="tx1"/>
                </a:solidFill>
              </a:rPr>
              <a:t>minimis</a:t>
            </a:r>
            <a:r>
              <a:rPr lang="sk-SK" b="1" dirty="0">
                <a:solidFill>
                  <a:schemeClr val="tx1"/>
                </a:solidFill>
              </a:rPr>
              <a:t>) DM-18/2021 v aktuálnom znení a Schémy minimálnej pomoci na podporu najmenej rozvinutých okresov v odvetví poľnohospodárskej prvovýroby (schéma pomoci de </a:t>
            </a:r>
            <a:r>
              <a:rPr lang="sk-SK" b="1" dirty="0" err="1">
                <a:solidFill>
                  <a:schemeClr val="tx1"/>
                </a:solidFill>
              </a:rPr>
              <a:t>minimis</a:t>
            </a:r>
            <a:r>
              <a:rPr lang="sk-SK" b="1" dirty="0">
                <a:solidFill>
                  <a:schemeClr val="tx1"/>
                </a:solidFill>
              </a:rPr>
              <a:t>) Schéma DM-7/2019 v aktuálnom znení</a:t>
            </a:r>
          </a:p>
        </p:txBody>
      </p:sp>
    </p:spTree>
    <p:extLst>
      <p:ext uri="{BB962C8B-B14F-4D97-AF65-F5344CB8AC3E}">
        <p14:creationId xmlns:p14="http://schemas.microsoft.com/office/powerpoint/2010/main" val="30025087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04A8DF-1222-B175-5541-D7F5232261D7}"/>
              </a:ext>
            </a:extLst>
          </p:cNvPr>
          <p:cNvSpPr>
            <a:spLocks noGrp="1"/>
          </p:cNvSpPr>
          <p:nvPr>
            <p:ph type="title"/>
          </p:nvPr>
        </p:nvSpPr>
        <p:spPr/>
        <p:txBody>
          <a:bodyPr/>
          <a:lstStyle/>
          <a:p>
            <a:r>
              <a:rPr lang="sk-SK" dirty="0"/>
              <a:t>Dôležité informácie</a:t>
            </a:r>
          </a:p>
        </p:txBody>
      </p:sp>
      <p:sp>
        <p:nvSpPr>
          <p:cNvPr id="3" name="Zástupný objekt pre obsah 2">
            <a:extLst>
              <a:ext uri="{FF2B5EF4-FFF2-40B4-BE49-F238E27FC236}">
                <a16:creationId xmlns:a16="http://schemas.microsoft.com/office/drawing/2014/main" id="{068AC10F-FD5E-3FC2-C8B0-773CCCD68D0D}"/>
              </a:ext>
            </a:extLst>
          </p:cNvPr>
          <p:cNvSpPr>
            <a:spLocks noGrp="1"/>
          </p:cNvSpPr>
          <p:nvPr>
            <p:ph idx="1"/>
          </p:nvPr>
        </p:nvSpPr>
        <p:spPr>
          <a:xfrm>
            <a:off x="684212" y="685800"/>
            <a:ext cx="10617062" cy="3615267"/>
          </a:xfrm>
        </p:spPr>
        <p:txBody>
          <a:bodyPr/>
          <a:lstStyle/>
          <a:p>
            <a:r>
              <a:rPr lang="sk-SK" b="1" dirty="0">
                <a:solidFill>
                  <a:schemeClr val="tx1"/>
                </a:solidFill>
              </a:rPr>
              <a:t>Schéma na podporu lokálnej zamestnanosti II v znení dodatku č. 1 (schéma pomoci de </a:t>
            </a:r>
            <a:r>
              <a:rPr lang="sk-SK" b="1" dirty="0" err="1">
                <a:solidFill>
                  <a:schemeClr val="tx1"/>
                </a:solidFill>
              </a:rPr>
              <a:t>minimis</a:t>
            </a:r>
            <a:r>
              <a:rPr lang="sk-SK" b="1" dirty="0">
                <a:solidFill>
                  <a:schemeClr val="tx1"/>
                </a:solidFill>
              </a:rPr>
              <a:t>) DM – 18/2021 (Intenzita pomoci) </a:t>
            </a:r>
          </a:p>
          <a:p>
            <a:r>
              <a:rPr lang="sk-SK" b="1" dirty="0">
                <a:solidFill>
                  <a:schemeClr val="tx1"/>
                </a:solidFill>
              </a:rPr>
              <a:t>Schéma minimálnej pomoci na podporu najmenej rozvinutých okresov v odvetví poľnohospodárskej prvovýroby v znení dodatkov č. 1 a 2 (Schéma pomoci de </a:t>
            </a:r>
            <a:r>
              <a:rPr lang="sk-SK" b="1" dirty="0" err="1">
                <a:solidFill>
                  <a:schemeClr val="tx1"/>
                </a:solidFill>
              </a:rPr>
              <a:t>minimis</a:t>
            </a:r>
            <a:r>
              <a:rPr lang="sk-SK" b="1" dirty="0">
                <a:solidFill>
                  <a:schemeClr val="tx1"/>
                </a:solidFill>
              </a:rPr>
              <a:t>) DM – 7/2019</a:t>
            </a:r>
          </a:p>
          <a:p>
            <a:r>
              <a:rPr lang="sk-SK" b="1" dirty="0">
                <a:solidFill>
                  <a:schemeClr val="tx1"/>
                </a:solidFill>
              </a:rPr>
              <a:t>Definícia kto je </a:t>
            </a:r>
            <a:r>
              <a:rPr lang="sk-SK" b="1" dirty="0" err="1">
                <a:solidFill>
                  <a:schemeClr val="tx1"/>
                </a:solidFill>
              </a:rPr>
              <a:t>ZUoZ</a:t>
            </a:r>
            <a:r>
              <a:rPr lang="sk-SK" b="1" dirty="0">
                <a:solidFill>
                  <a:schemeClr val="tx1"/>
                </a:solidFill>
              </a:rPr>
              <a:t> a </a:t>
            </a:r>
            <a:r>
              <a:rPr lang="sk-SK" b="1" dirty="0" err="1">
                <a:solidFill>
                  <a:schemeClr val="tx1"/>
                </a:solidFill>
              </a:rPr>
              <a:t>UoZ</a:t>
            </a:r>
            <a:r>
              <a:rPr lang="sk-SK" b="1" dirty="0">
                <a:solidFill>
                  <a:schemeClr val="tx1"/>
                </a:solidFill>
              </a:rPr>
              <a:t> – Zákon 5/2004 o službách zamestnanosti</a:t>
            </a:r>
          </a:p>
          <a:p>
            <a:r>
              <a:rPr lang="sk-SK" b="1" dirty="0">
                <a:solidFill>
                  <a:schemeClr val="tx1"/>
                </a:solidFill>
              </a:rPr>
              <a:t>Zmluva o poskytnutí RP</a:t>
            </a:r>
          </a:p>
        </p:txBody>
      </p:sp>
    </p:spTree>
    <p:extLst>
      <p:ext uri="{BB962C8B-B14F-4D97-AF65-F5344CB8AC3E}">
        <p14:creationId xmlns:p14="http://schemas.microsoft.com/office/powerpoint/2010/main" val="40483591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E9A548-0446-CD7C-E682-B23B4BBBEF7E}"/>
              </a:ext>
            </a:extLst>
          </p:cNvPr>
          <p:cNvSpPr>
            <a:spLocks noGrp="1"/>
          </p:cNvSpPr>
          <p:nvPr>
            <p:ph type="title"/>
          </p:nvPr>
        </p:nvSpPr>
        <p:spPr/>
        <p:txBody>
          <a:bodyPr/>
          <a:lstStyle/>
          <a:p>
            <a:r>
              <a:rPr lang="sk-SK" dirty="0"/>
              <a:t>diskusia</a:t>
            </a:r>
          </a:p>
        </p:txBody>
      </p:sp>
      <p:sp>
        <p:nvSpPr>
          <p:cNvPr id="3" name="Zástupný objekt pre obsah 2">
            <a:extLst>
              <a:ext uri="{FF2B5EF4-FFF2-40B4-BE49-F238E27FC236}">
                <a16:creationId xmlns:a16="http://schemas.microsoft.com/office/drawing/2014/main" id="{63ACD175-19FF-253E-C7AD-ACDC34066306}"/>
              </a:ext>
            </a:extLst>
          </p:cNvPr>
          <p:cNvSpPr>
            <a:spLocks noGrp="1"/>
          </p:cNvSpPr>
          <p:nvPr>
            <p:ph idx="1"/>
          </p:nvPr>
        </p:nvSpPr>
        <p:spPr/>
        <p:txBody>
          <a:bodyPr/>
          <a:lstStyle/>
          <a:p>
            <a:endParaRPr lang="sk-SK"/>
          </a:p>
        </p:txBody>
      </p:sp>
    </p:spTree>
    <p:extLst>
      <p:ext uri="{BB962C8B-B14F-4D97-AF65-F5344CB8AC3E}">
        <p14:creationId xmlns:p14="http://schemas.microsoft.com/office/powerpoint/2010/main" val="857803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D2A1F3-C8F9-3260-F5F6-00BEC62F847F}"/>
              </a:ext>
            </a:extLst>
          </p:cNvPr>
          <p:cNvSpPr>
            <a:spLocks noGrp="1"/>
          </p:cNvSpPr>
          <p:nvPr>
            <p:ph type="title"/>
          </p:nvPr>
        </p:nvSpPr>
        <p:spPr/>
        <p:txBody>
          <a:bodyPr/>
          <a:lstStyle/>
          <a:p>
            <a:r>
              <a:rPr lang="sk-SK" dirty="0"/>
              <a:t>Vladimír Škára</a:t>
            </a:r>
            <a:br>
              <a:rPr lang="sk-SK" dirty="0"/>
            </a:br>
            <a:r>
              <a:rPr lang="sk-SK" sz="1800" dirty="0"/>
              <a:t>prednosta okresného úradu</a:t>
            </a:r>
          </a:p>
        </p:txBody>
      </p:sp>
      <p:pic>
        <p:nvPicPr>
          <p:cNvPr id="5" name="Zástupný objekt pre obsah 4">
            <a:extLst>
              <a:ext uri="{FF2B5EF4-FFF2-40B4-BE49-F238E27FC236}">
                <a16:creationId xmlns:a16="http://schemas.microsoft.com/office/drawing/2014/main" id="{F0D352FC-A9F9-799B-C93C-F8C960DD4E2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4212" y="268549"/>
            <a:ext cx="2978119" cy="4467179"/>
          </a:xfrm>
        </p:spPr>
      </p:pic>
    </p:spTree>
    <p:extLst>
      <p:ext uri="{BB962C8B-B14F-4D97-AF65-F5344CB8AC3E}">
        <p14:creationId xmlns:p14="http://schemas.microsoft.com/office/powerpoint/2010/main" val="4157652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3CFA4B-2BEF-78EB-B6C5-D27E37AF2691}"/>
              </a:ext>
            </a:extLst>
          </p:cNvPr>
          <p:cNvSpPr>
            <a:spLocks noGrp="1"/>
          </p:cNvSpPr>
          <p:nvPr>
            <p:ph type="title"/>
          </p:nvPr>
        </p:nvSpPr>
        <p:spPr/>
        <p:txBody>
          <a:bodyPr/>
          <a:lstStyle/>
          <a:p>
            <a:r>
              <a:rPr lang="sk-SK" dirty="0"/>
              <a:t>Členovia riadiaceho výboru</a:t>
            </a:r>
          </a:p>
        </p:txBody>
      </p:sp>
      <p:pic>
        <p:nvPicPr>
          <p:cNvPr id="7" name="Obrázok 6">
            <a:extLst>
              <a:ext uri="{FF2B5EF4-FFF2-40B4-BE49-F238E27FC236}">
                <a16:creationId xmlns:a16="http://schemas.microsoft.com/office/drawing/2014/main" id="{DC9382E9-4C7D-A53C-4F34-05EDA3BD5534}"/>
              </a:ext>
            </a:extLst>
          </p:cNvPr>
          <p:cNvPicPr>
            <a:picLocks noChangeAspect="1"/>
          </p:cNvPicPr>
          <p:nvPr/>
        </p:nvPicPr>
        <p:blipFill rotWithShape="1">
          <a:blip r:embed="rId2"/>
          <a:srcRect l="16675" t="27961" r="35631" b="26731"/>
          <a:stretch/>
        </p:blipFill>
        <p:spPr>
          <a:xfrm>
            <a:off x="790743" y="389032"/>
            <a:ext cx="7669675" cy="4098300"/>
          </a:xfrm>
          <a:prstGeom prst="rect">
            <a:avLst/>
          </a:prstGeom>
        </p:spPr>
      </p:pic>
    </p:spTree>
    <p:extLst>
      <p:ext uri="{BB962C8B-B14F-4D97-AF65-F5344CB8AC3E}">
        <p14:creationId xmlns:p14="http://schemas.microsoft.com/office/powerpoint/2010/main" val="4283273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D95555-3167-2DBE-7FF0-9E03B597F2A6}"/>
              </a:ext>
            </a:extLst>
          </p:cNvPr>
          <p:cNvSpPr>
            <a:spLocks noGrp="1"/>
          </p:cNvSpPr>
          <p:nvPr>
            <p:ph type="title"/>
          </p:nvPr>
        </p:nvSpPr>
        <p:spPr/>
        <p:txBody>
          <a:bodyPr/>
          <a:lstStyle/>
          <a:p>
            <a:r>
              <a:rPr lang="sk-SK" dirty="0"/>
              <a:t>Dominika Semanová</a:t>
            </a:r>
            <a:br>
              <a:rPr lang="sk-SK" dirty="0"/>
            </a:br>
            <a:r>
              <a:rPr lang="sk-SK" sz="1800" dirty="0"/>
              <a:t>generálna riaditeľka sekcie RR</a:t>
            </a:r>
          </a:p>
        </p:txBody>
      </p:sp>
      <p:pic>
        <p:nvPicPr>
          <p:cNvPr id="5" name="Zástupný objekt pre obsah 4">
            <a:extLst>
              <a:ext uri="{FF2B5EF4-FFF2-40B4-BE49-F238E27FC236}">
                <a16:creationId xmlns:a16="http://schemas.microsoft.com/office/drawing/2014/main" id="{3CA20507-BFD4-87C9-B481-802ED963BD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4212" y="342784"/>
            <a:ext cx="2937877" cy="4437149"/>
          </a:xfrm>
        </p:spPr>
      </p:pic>
    </p:spTree>
    <p:extLst>
      <p:ext uri="{BB962C8B-B14F-4D97-AF65-F5344CB8AC3E}">
        <p14:creationId xmlns:p14="http://schemas.microsoft.com/office/powerpoint/2010/main" val="146833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06C9BA-8831-AED9-DABB-1F5BE0C527BA}"/>
              </a:ext>
            </a:extLst>
          </p:cNvPr>
          <p:cNvSpPr>
            <a:spLocks noGrp="1"/>
          </p:cNvSpPr>
          <p:nvPr>
            <p:ph type="title"/>
          </p:nvPr>
        </p:nvSpPr>
        <p:spPr/>
        <p:txBody>
          <a:bodyPr/>
          <a:lstStyle/>
          <a:p>
            <a:r>
              <a:rPr lang="sk-SK" dirty="0"/>
              <a:t>Ladislav </a:t>
            </a:r>
            <a:r>
              <a:rPr lang="sk-SK" dirty="0" err="1"/>
              <a:t>oravec</a:t>
            </a:r>
            <a:br>
              <a:rPr lang="sk-SK" dirty="0"/>
            </a:br>
            <a:r>
              <a:rPr lang="sk-SK" sz="1800" dirty="0"/>
              <a:t>starosta obce malý Slavkov</a:t>
            </a:r>
          </a:p>
        </p:txBody>
      </p:sp>
      <p:pic>
        <p:nvPicPr>
          <p:cNvPr id="5" name="Zástupný objekt pre obsah 4">
            <a:extLst>
              <a:ext uri="{FF2B5EF4-FFF2-40B4-BE49-F238E27FC236}">
                <a16:creationId xmlns:a16="http://schemas.microsoft.com/office/drawing/2014/main" id="{45F5A554-20C5-3B15-971E-A617429DAC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4212" y="1076418"/>
            <a:ext cx="3554019" cy="3557726"/>
          </a:xfrm>
        </p:spPr>
      </p:pic>
    </p:spTree>
    <p:extLst>
      <p:ext uri="{BB962C8B-B14F-4D97-AF65-F5344CB8AC3E}">
        <p14:creationId xmlns:p14="http://schemas.microsoft.com/office/powerpoint/2010/main" val="2753355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0D324A-16A5-92AE-DF63-326096F3C2EF}"/>
              </a:ext>
            </a:extLst>
          </p:cNvPr>
          <p:cNvSpPr>
            <a:spLocks noGrp="1"/>
          </p:cNvSpPr>
          <p:nvPr>
            <p:ph type="title"/>
          </p:nvPr>
        </p:nvSpPr>
        <p:spPr/>
        <p:txBody>
          <a:bodyPr/>
          <a:lstStyle/>
          <a:p>
            <a:r>
              <a:rPr lang="sk-SK" dirty="0"/>
              <a:t>Peter Paľa</a:t>
            </a:r>
            <a:br>
              <a:rPr lang="sk-SK" dirty="0"/>
            </a:br>
            <a:r>
              <a:rPr lang="sk-SK" sz="1800" dirty="0"/>
              <a:t>koordinátor</a:t>
            </a:r>
          </a:p>
        </p:txBody>
      </p:sp>
      <p:sp>
        <p:nvSpPr>
          <p:cNvPr id="3" name="Zástupný objekt pre obsah 2">
            <a:extLst>
              <a:ext uri="{FF2B5EF4-FFF2-40B4-BE49-F238E27FC236}">
                <a16:creationId xmlns:a16="http://schemas.microsoft.com/office/drawing/2014/main" id="{91FF5344-3462-EE70-DA1B-D8F0C500DBFC}"/>
              </a:ext>
            </a:extLst>
          </p:cNvPr>
          <p:cNvSpPr>
            <a:spLocks noGrp="1"/>
          </p:cNvSpPr>
          <p:nvPr>
            <p:ph idx="1"/>
          </p:nvPr>
        </p:nvSpPr>
        <p:spPr/>
        <p:txBody>
          <a:bodyPr/>
          <a:lstStyle/>
          <a:p>
            <a:endParaRPr lang="sk-SK"/>
          </a:p>
        </p:txBody>
      </p:sp>
    </p:spTree>
    <p:extLst>
      <p:ext uri="{BB962C8B-B14F-4D97-AF65-F5344CB8AC3E}">
        <p14:creationId xmlns:p14="http://schemas.microsoft.com/office/powerpoint/2010/main" val="53651630"/>
      </p:ext>
    </p:extLst>
  </p:cSld>
  <p:clrMapOvr>
    <a:masterClrMapping/>
  </p:clrMapOvr>
</p:sld>
</file>

<file path=ppt/theme/theme1.xml><?xml version="1.0" encoding="utf-8"?>
<a:theme xmlns:a="http://schemas.openxmlformats.org/drawingml/2006/main" name="Výsek">
  <a:themeElements>
    <a:clrScheme name="Výsek">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Výsek">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ýsek">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4772</TotalTime>
  <Words>3724</Words>
  <Application>Microsoft Office PowerPoint</Application>
  <PresentationFormat>Širokouhlá</PresentationFormat>
  <Paragraphs>207</Paragraphs>
  <Slides>49</Slides>
  <Notes>0</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49</vt:i4>
      </vt:variant>
    </vt:vector>
  </HeadingPairs>
  <TitlesOfParts>
    <vt:vector size="54" baseType="lpstr">
      <vt:lpstr>Calibri</vt:lpstr>
      <vt:lpstr>Century Gothic</vt:lpstr>
      <vt:lpstr>Times New Roman</vt:lpstr>
      <vt:lpstr>Wingdings 3</vt:lpstr>
      <vt:lpstr>Výsek</vt:lpstr>
      <vt:lpstr>Podpora najmenej rozvinutých okresov</vt:lpstr>
      <vt:lpstr>Program </vt:lpstr>
      <vt:lpstr>Otvorenie</vt:lpstr>
      <vt:lpstr>JANA Majorová Garstková poslankyňa NRSR</vt:lpstr>
      <vt:lpstr>Vladimír Škára prednosta okresného úradu</vt:lpstr>
      <vt:lpstr>Členovia riadiaceho výboru</vt:lpstr>
      <vt:lpstr>Dominika Semanová generálna riaditeľka sekcie RR</vt:lpstr>
      <vt:lpstr>Ladislav oravec starosta obce malý Slavkov</vt:lpstr>
      <vt:lpstr>Peter Paľa koordinátor</vt:lpstr>
      <vt:lpstr>Plán rozvoja NRO Kežmarok</vt:lpstr>
      <vt:lpstr>ANALÝZA HOSPODÁRSKEHO, SOCIÁLNEHO A DEMOGRAFICKÉHO STAVU OKRESU</vt:lpstr>
      <vt:lpstr>ANALÝZA HOSPODÁRSKEHO, SOCIÁLNEHO A DEMOGRAFICKÉHO STAVU OKRESU</vt:lpstr>
      <vt:lpstr>ANALÝZA HOSPODÁRSKEHO, SOCIÁLNEHO A DEMOGRAFICKÉHO STAVU OKRESU</vt:lpstr>
      <vt:lpstr>ANALÝZA HOSPODÁRSKEHO, SOCIÁLNEHO A DEMOGRAFICKÉHO STAVU OKRESU</vt:lpstr>
      <vt:lpstr>ANALÝZA HOSPODÁRSKEHO, SOCIÁLNEHO A DEMOGRAFICKÉHO STAVU OKRESU</vt:lpstr>
      <vt:lpstr>ANALÝZA HOSPODÁRSKEHO, SOCIÁLNEHO A DEMOGRAFICKÉHO STAVU OKRESU</vt:lpstr>
      <vt:lpstr>ANALÝZA HOSPODÁRSKEHO, SOCIÁLNEHO A DEMOGRAFICKÉHO STAVU OKRESU</vt:lpstr>
      <vt:lpstr>IMPULZY K VYPRACOVANIU PLÁNU ROZVOJA NRO KEŽMAROK</vt:lpstr>
      <vt:lpstr>Zdôvodnenie výberu aktivít Plánu rozvoja NRO Kežmarok</vt:lpstr>
      <vt:lpstr>Zdôvodnenie výberu aktivít Plánu rozvoja NRO Kežmarok</vt:lpstr>
      <vt:lpstr>Zdôvodnenie výberu aktivít Plánu rozvoja NRO Kežmarok</vt:lpstr>
      <vt:lpstr>Zdôvodnenie výberu aktivít Plánu rozvoja NRO Kežmarok</vt:lpstr>
      <vt:lpstr>Zdôvodnenie výberu aktivít Plánu rozvoja NRO Kežmarok</vt:lpstr>
      <vt:lpstr>AKTIVITY PLÁNU ROZVOJA NRO KEŽMAROK</vt:lpstr>
      <vt:lpstr>Prehľad opatrení a úloh</vt:lpstr>
      <vt:lpstr>Prehľad opatrení a úloh</vt:lpstr>
      <vt:lpstr>Prehľad opatrení a úloh</vt:lpstr>
      <vt:lpstr>Prehľad opatrení a úloh</vt:lpstr>
      <vt:lpstr>Prehľad opatrení a úloh</vt:lpstr>
      <vt:lpstr>Prehľad opatrení a úloh</vt:lpstr>
      <vt:lpstr>Prehľad opatrení a úloh</vt:lpstr>
      <vt:lpstr>MERATEĽNÉ UKAZOVATELE PLÁNU ROZVOJA NRO KEŽMAROK</vt:lpstr>
      <vt:lpstr>MOŽNOSTI FINANCOVANIA PLÁNU ROZVOJA NRO KEŽMAROK</vt:lpstr>
      <vt:lpstr>Predstavenie výzvy na predkladanie žiadosti o poskytovanie regionálneho príspevku  </vt:lpstr>
      <vt:lpstr>Základné parametre výzvy</vt:lpstr>
      <vt:lpstr>Aktivity plánu rozvoja</vt:lpstr>
      <vt:lpstr>Aktivity plánu rozvoja</vt:lpstr>
      <vt:lpstr>Oprávnení predkladatelia projektov (žiadatelia)</vt:lpstr>
      <vt:lpstr>Oprávnení predkladatelia projektov (žiadatelia)</vt:lpstr>
      <vt:lpstr>Kontakty pre účely konzultácií</vt:lpstr>
      <vt:lpstr>Spôsob  predkladania žiadostí</vt:lpstr>
      <vt:lpstr>Spôsob  predkladania žiadostí</vt:lpstr>
      <vt:lpstr>Zoznam neoprávnených výdavkov</vt:lpstr>
      <vt:lpstr>Zoznam neoprávnených výdavkov</vt:lpstr>
      <vt:lpstr>Kritéria</vt:lpstr>
      <vt:lpstr>Ďalšie podmienky poskytnutia regionálneho príspevku </vt:lpstr>
      <vt:lpstr>Ďalšie podmienky poskytnutia regionálneho príspevku </vt:lpstr>
      <vt:lpstr>Dôležité informácie</vt:lpstr>
      <vt:lpstr>diskusia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Podpora najmenej rozvinutých okresov</dc:title>
  <dc:creator>Matúš Polák</dc:creator>
  <cp:lastModifiedBy>Matúš Polák</cp:lastModifiedBy>
  <cp:revision>10</cp:revision>
  <dcterms:created xsi:type="dcterms:W3CDTF">2022-08-16T07:36:08Z</dcterms:created>
  <dcterms:modified xsi:type="dcterms:W3CDTF">2022-08-21T16:01:23Z</dcterms:modified>
</cp:coreProperties>
</file>