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602240871750963"/>
          <c:y val="2.5166295711504683E-2"/>
          <c:w val="0.45754401519293114"/>
          <c:h val="0.725687376744599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AE-4231-81B6-D3328A3B87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AE-4231-81B6-D3328A3B87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AE-4231-81B6-D3328A3B87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AE-4231-81B6-D3328A3B87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2AE-4231-81B6-D3328A3B877F}"/>
              </c:ext>
            </c:extLst>
          </c:dPt>
          <c:cat>
            <c:strRef>
              <c:f>Hárok1!$A$1:$E$1</c:f>
              <c:strCache>
                <c:ptCount val="5"/>
                <c:pt idx="0">
                  <c:v>Špeciálne kultúry</c:v>
                </c:pt>
                <c:pt idx="1">
                  <c:v>OP, TTP</c:v>
                </c:pt>
                <c:pt idx="2">
                  <c:v>lesy</c:v>
                </c:pt>
                <c:pt idx="3">
                  <c:v>Vodné plochy</c:v>
                </c:pt>
                <c:pt idx="4">
                  <c:v>Nepoľnohospodárska pôda</c:v>
                </c:pt>
              </c:strCache>
            </c:strRef>
          </c:cat>
          <c:val>
            <c:numRef>
              <c:f>Hárok1!$A$2:$E$2</c:f>
              <c:numCache>
                <c:formatCode>General</c:formatCode>
                <c:ptCount val="5"/>
                <c:pt idx="0">
                  <c:v>42</c:v>
                </c:pt>
                <c:pt idx="1">
                  <c:v>1991</c:v>
                </c:pt>
                <c:pt idx="2">
                  <c:v>9</c:v>
                </c:pt>
                <c:pt idx="3">
                  <c:v>13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AE-4231-81B6-D3328A3B877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2AE-4231-81B6-D3328A3B87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2AE-4231-81B6-D3328A3B87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B2AE-4231-81B6-D3328A3B87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B2AE-4231-81B6-D3328A3B87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B2AE-4231-81B6-D3328A3B877F}"/>
              </c:ext>
            </c:extLst>
          </c:dPt>
          <c:cat>
            <c:strRef>
              <c:f>Hárok1!$A$1:$E$1</c:f>
              <c:strCache>
                <c:ptCount val="5"/>
                <c:pt idx="0">
                  <c:v>Špeciálne kultúry</c:v>
                </c:pt>
                <c:pt idx="1">
                  <c:v>OP, TTP</c:v>
                </c:pt>
                <c:pt idx="2">
                  <c:v>lesy</c:v>
                </c:pt>
                <c:pt idx="3">
                  <c:v>Vodné plochy</c:v>
                </c:pt>
                <c:pt idx="4">
                  <c:v>Nepoľnohospodárska pôda</c:v>
                </c:pt>
              </c:strCache>
            </c:strRef>
          </c:cat>
          <c:val>
            <c:numRef>
              <c:f>Hárok1!$A$3:$E$3</c:f>
              <c:numCache>
                <c:formatCode>0.00%</c:formatCode>
                <c:ptCount val="5"/>
                <c:pt idx="0">
                  <c:v>2.01E-2</c:v>
                </c:pt>
                <c:pt idx="1">
                  <c:v>0.95120000000000005</c:v>
                </c:pt>
                <c:pt idx="2">
                  <c:v>4.3E-3</c:v>
                </c:pt>
                <c:pt idx="3">
                  <c:v>6.1999999999999998E-3</c:v>
                </c:pt>
                <c:pt idx="4">
                  <c:v>1.8200000000000001E-2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2AE-4231-81B6-D3328A3B8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863580101332764"/>
          <c:y val="0.79397304868073126"/>
          <c:w val="0.79419984489010198"/>
          <c:h val="0.1343265895587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6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86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15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97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1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19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86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52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420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18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38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2BD35-07C2-432F-94C7-06A287B1F44D}" type="datetimeFigureOut">
              <a:rPr lang="sk-SK" smtClean="0"/>
              <a:t>30.01.2023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E8556-CF21-46E2-BF73-1042E1AF47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4948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  <a:latin typeface="Bahnschrift SemiBold" panose="020B0502040204020203" pitchFamily="34" charset="0"/>
              </a:rPr>
              <a:t>OBEC   CABAJ - ČÁPOR</a:t>
            </a:r>
            <a:endParaRPr lang="sk-SK" dirty="0">
              <a:solidFill>
                <a:schemeClr val="accent4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7" y="1271846"/>
            <a:ext cx="10291157" cy="523701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524000" y="549471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accent4"/>
                </a:solidFill>
                <a:latin typeface="Imprint MT Shadow" panose="04020605060303030202" pitchFamily="82" charset="0"/>
              </a:rPr>
              <a:t>Katastrálne územie CABAJ</a:t>
            </a:r>
          </a:p>
          <a:p>
            <a:pPr algn="ctr"/>
            <a:r>
              <a:rPr lang="sk-SK" sz="3200" dirty="0" smtClean="0">
                <a:solidFill>
                  <a:schemeClr val="accent4"/>
                </a:solidFill>
                <a:latin typeface="Imprint MT Shadow" panose="04020605060303030202" pitchFamily="82" charset="0"/>
              </a:rPr>
              <a:t>Prípravné konanie pozemkových úprav </a:t>
            </a:r>
            <a:endParaRPr lang="sk-SK" sz="3200" dirty="0">
              <a:solidFill>
                <a:schemeClr val="accent4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7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457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876822"/>
            <a:ext cx="10515600" cy="54864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chemeClr val="accent5">
                    <a:lumMod val="50000"/>
                  </a:schemeClr>
                </a:solidFill>
                <a:latin typeface="Calibri,Bold"/>
              </a:rPr>
              <a:t>Katastrálne územie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latin typeface="Calibri,Bold"/>
              </a:rPr>
              <a:t>Cabaj</a:t>
            </a:r>
            <a:endParaRPr lang="sk-SK" b="1" dirty="0">
              <a:solidFill>
                <a:schemeClr val="accent5">
                  <a:lumMod val="50000"/>
                </a:schemeClr>
              </a:solidFill>
              <a:latin typeface="Calibri,Bold"/>
            </a:endParaRPr>
          </a:p>
          <a:p>
            <a:pPr marL="0" indent="0" algn="ctr">
              <a:buNone/>
            </a:pPr>
            <a:r>
              <a:rPr lang="sk-SK" b="1" dirty="0">
                <a:solidFill>
                  <a:schemeClr val="accent5">
                    <a:lumMod val="75000"/>
                  </a:schemeClr>
                </a:solidFill>
                <a:latin typeface="Calibri,Bold"/>
              </a:rPr>
              <a:t>Typy vlastníkov v navrhovanom obvode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Calibri,Bold"/>
              </a:rPr>
              <a:t>PPU</a:t>
            </a:r>
            <a:endParaRPr lang="sk-SK" b="1" dirty="0">
              <a:solidFill>
                <a:schemeClr val="accent5">
                  <a:lumMod val="75000"/>
                </a:schemeClr>
              </a:solidFill>
              <a:latin typeface="Calibri,Bold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81935"/>
              </p:ext>
            </p:extLst>
          </p:nvPr>
        </p:nvGraphicFramePr>
        <p:xfrm>
          <a:off x="2032000" y="3457185"/>
          <a:ext cx="8127999" cy="238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046503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033280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64321710"/>
                    </a:ext>
                  </a:extLst>
                </a:gridCol>
              </a:tblGrid>
              <a:tr h="801664">
                <a:tc>
                  <a:txBody>
                    <a:bodyPr/>
                    <a:lstStyle/>
                    <a:p>
                      <a:r>
                        <a:rPr lang="sk-SK" dirty="0" smtClean="0"/>
                        <a:t>Vlastníci so známym pobytom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1811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86,22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214359"/>
                  </a:ext>
                </a:extLst>
              </a:tr>
              <a:tr h="792621">
                <a:tc>
                  <a:txBody>
                    <a:bodyPr/>
                    <a:lstStyle/>
                    <a:p>
                      <a:r>
                        <a:rPr lang="sk-SK" dirty="0" smtClean="0"/>
                        <a:t>Štát – SR 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3,93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50988"/>
                  </a:ext>
                </a:extLst>
              </a:tr>
              <a:tr h="792621">
                <a:tc>
                  <a:txBody>
                    <a:bodyPr/>
                    <a:lstStyle/>
                    <a:p>
                      <a:r>
                        <a:rPr lang="sk-SK" dirty="0" smtClean="0"/>
                        <a:t>Nezistení vlastníci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9,85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266717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89465"/>
              </p:ext>
            </p:extLst>
          </p:nvPr>
        </p:nvGraphicFramePr>
        <p:xfrm>
          <a:off x="2032000" y="2601884"/>
          <a:ext cx="8127999" cy="68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9807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830782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10789750"/>
                    </a:ext>
                  </a:extLst>
                </a:gridCol>
              </a:tblGrid>
              <a:tr h="685061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Sumárna výmera (ha)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percento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2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7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1704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701458"/>
            <a:ext cx="10515600" cy="59248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1800" b="1" dirty="0">
                <a:solidFill>
                  <a:srgbClr val="385723"/>
                </a:solidFill>
                <a:latin typeface="Calibri,Bold"/>
              </a:rPr>
              <a:t>Primeranosť nových </a:t>
            </a:r>
            <a:r>
              <a:rPr lang="sk-SK" sz="1800" b="1" dirty="0" smtClean="0">
                <a:solidFill>
                  <a:srgbClr val="385723"/>
                </a:solidFill>
                <a:latin typeface="Calibri,Bold"/>
              </a:rPr>
              <a:t>pozemkov </a:t>
            </a:r>
            <a:r>
              <a:rPr lang="pl-PL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(§</a:t>
            </a: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11 ods. 3 zakona č. 330/1991 Z.z.)</a:t>
            </a:r>
          </a:p>
          <a:p>
            <a:pPr marL="0" indent="0">
              <a:buNone/>
            </a:pPr>
            <a:r>
              <a:rPr lang="sk-SK" sz="1200" dirty="0">
                <a:solidFill>
                  <a:srgbClr val="548335"/>
                </a:solidFill>
                <a:latin typeface="Calibri" panose="020F0502020204030204" pitchFamily="34" charset="0"/>
              </a:rPr>
              <a:t>- </a:t>
            </a:r>
            <a:r>
              <a:rPr lang="sk-SK" sz="1200" b="1" i="1" dirty="0">
                <a:solidFill>
                  <a:srgbClr val="548335"/>
                </a:solidFill>
                <a:latin typeface="Calibri,BoldItalic"/>
              </a:rPr>
              <a:t>nové pozemky majú byť svojím druhom, výmerou, bonitou, polohou </a:t>
            </a:r>
            <a:r>
              <a:rPr lang="sk-SK" sz="1200" b="1" i="1" dirty="0" smtClean="0">
                <a:solidFill>
                  <a:srgbClr val="548335"/>
                </a:solidFill>
                <a:latin typeface="Calibri,BoldItalic"/>
              </a:rPr>
              <a:t>a hospodárskym </a:t>
            </a:r>
            <a:r>
              <a:rPr lang="sk-SK" sz="1200" b="1" i="1" dirty="0">
                <a:solidFill>
                  <a:srgbClr val="548335"/>
                </a:solidFill>
                <a:latin typeface="Calibri,BoldItalic"/>
              </a:rPr>
              <a:t>stavom primerané pôvodným </a:t>
            </a:r>
            <a:r>
              <a:rPr lang="sk-SK" sz="1200" b="1" i="1" dirty="0" smtClean="0">
                <a:solidFill>
                  <a:srgbClr val="548335"/>
                </a:solidFill>
                <a:latin typeface="Calibri,BoldItalic"/>
              </a:rPr>
              <a:t>pozemkom</a:t>
            </a:r>
          </a:p>
          <a:p>
            <a:endParaRPr lang="sk-SK" sz="1200" b="1" i="1" dirty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 smtClean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 smtClean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 smtClean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 smtClean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>
              <a:solidFill>
                <a:srgbClr val="548335"/>
              </a:solidFill>
              <a:latin typeface="Calibri,BoldItalic"/>
            </a:endParaRPr>
          </a:p>
          <a:p>
            <a:endParaRPr lang="sk-SK" sz="1200" b="1" i="1" dirty="0" smtClean="0">
              <a:solidFill>
                <a:srgbClr val="000000"/>
              </a:solidFill>
              <a:latin typeface="Calibri,BoldItalic"/>
            </a:endParaRPr>
          </a:p>
          <a:p>
            <a:endParaRPr lang="sk-SK" sz="1200" b="1" i="1" dirty="0">
              <a:solidFill>
                <a:srgbClr val="000000"/>
              </a:solidFill>
              <a:latin typeface="Calibri,BoldItalic"/>
            </a:endParaRPr>
          </a:p>
          <a:p>
            <a:pPr marL="0" indent="0">
              <a:buNone/>
            </a:pPr>
            <a:r>
              <a:rPr lang="sk-SK" sz="1200" b="1" i="1" dirty="0" smtClean="0">
                <a:solidFill>
                  <a:srgbClr val="000000"/>
                </a:solidFill>
                <a:latin typeface="Calibri,BoldItalic"/>
              </a:rPr>
              <a:t>     </a:t>
            </a:r>
          </a:p>
          <a:p>
            <a:pPr marL="0" indent="0">
              <a:buNone/>
            </a:pPr>
            <a:endParaRPr lang="sk-SK" sz="1200" b="1" i="1" dirty="0">
              <a:solidFill>
                <a:srgbClr val="000000"/>
              </a:solidFill>
              <a:latin typeface="Calibri,BoldItalic"/>
            </a:endParaRPr>
          </a:p>
          <a:p>
            <a:pPr marL="0" indent="0">
              <a:buNone/>
            </a:pPr>
            <a:r>
              <a:rPr lang="sk-SK" sz="1200" b="1" i="1" dirty="0" smtClean="0">
                <a:solidFill>
                  <a:srgbClr val="000000"/>
                </a:solidFill>
                <a:latin typeface="Calibri,BoldItalic"/>
              </a:rPr>
              <a:t>    </a:t>
            </a:r>
          </a:p>
          <a:p>
            <a:pPr marL="0" indent="0">
              <a:buNone/>
            </a:pPr>
            <a:endParaRPr lang="sk-SK" sz="1200" b="1" i="1" dirty="0">
              <a:solidFill>
                <a:srgbClr val="000000"/>
              </a:solidFill>
              <a:latin typeface="Calibri,BoldItalic"/>
            </a:endParaRPr>
          </a:p>
          <a:p>
            <a:pPr marL="0" indent="0">
              <a:buNone/>
            </a:pPr>
            <a:r>
              <a:rPr lang="sk-SK" sz="1200" b="1" i="1" dirty="0" smtClean="0">
                <a:solidFill>
                  <a:srgbClr val="000000"/>
                </a:solidFill>
                <a:latin typeface="Calibri,BoldItalic"/>
              </a:rPr>
              <a:t> - pred </a:t>
            </a:r>
            <a:r>
              <a:rPr lang="sk-SK" sz="1200" b="1" i="1" dirty="0">
                <a:solidFill>
                  <a:srgbClr val="000000"/>
                </a:solidFill>
                <a:latin typeface="Calibri,BoldItalic"/>
              </a:rPr>
              <a:t>vykonaním PU </a:t>
            </a:r>
            <a:r>
              <a:rPr lang="sk-SK" sz="1200" b="1" i="1" dirty="0" smtClean="0">
                <a:solidFill>
                  <a:srgbClr val="000000"/>
                </a:solidFill>
                <a:latin typeface="Calibri,BoldItalic"/>
              </a:rPr>
              <a:t>(Register pôvodného stavu) a      - </a:t>
            </a:r>
            <a:r>
              <a:rPr lang="sk-SK" sz="1200" b="1" i="1" dirty="0">
                <a:solidFill>
                  <a:srgbClr val="000000"/>
                </a:solidFill>
                <a:latin typeface="Calibri,BoldItalic"/>
              </a:rPr>
              <a:t>po zápise projektu pozemkových úprav do katastra nehnuteľností nadobudnú vlastníci </a:t>
            </a:r>
            <a:r>
              <a:rPr lang="sk-SK" sz="1200" b="1" i="1" dirty="0" smtClean="0">
                <a:solidFill>
                  <a:srgbClr val="000000"/>
                </a:solidFill>
                <a:latin typeface="Calibri,BoldItalic"/>
              </a:rPr>
              <a:t> nové, väčšie </a:t>
            </a:r>
            <a:r>
              <a:rPr lang="sk-SK" sz="1200" b="1" i="1" dirty="0">
                <a:solidFill>
                  <a:srgbClr val="000000"/>
                </a:solidFill>
                <a:latin typeface="Calibri,BoldItalic"/>
              </a:rPr>
              <a:t>pozemky spravidla, väčšinou v podiele 1/1 evidované v novej katastrálnej </a:t>
            </a:r>
            <a:r>
              <a:rPr lang="sk-SK" sz="1200" b="1" i="1" dirty="0" smtClean="0">
                <a:solidFill>
                  <a:srgbClr val="000000"/>
                </a:solidFill>
                <a:latin typeface="Calibri,BoldItalic"/>
              </a:rPr>
              <a:t>mape (Register nového stavu).</a:t>
            </a:r>
            <a:endParaRPr lang="sk-SK" sz="1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14" y="1313411"/>
            <a:ext cx="7414953" cy="45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4015"/>
          </a:xfrm>
        </p:spPr>
        <p:txBody>
          <a:bodyPr>
            <a:noAutofit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26926"/>
            <a:ext cx="10515600" cy="525003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4100" b="1" dirty="0">
                <a:solidFill>
                  <a:schemeClr val="accent6">
                    <a:lumMod val="75000"/>
                  </a:schemeClr>
                </a:solidFill>
              </a:rPr>
              <a:t>Konanie o začatí pozemkových úprav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Pozemkové úpravy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katastrálnom území Cabaj</a:t>
            </a:r>
          </a:p>
          <a:p>
            <a:pPr marL="0" indent="0">
              <a:buNone/>
            </a:pP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i="1" dirty="0"/>
              <a:t>1. </a:t>
            </a:r>
            <a:r>
              <a:rPr lang="pl-PL" i="1" dirty="0" smtClean="0"/>
              <a:t> budú vykonávané </a:t>
            </a:r>
            <a:r>
              <a:rPr lang="pl-PL" i="1" dirty="0"/>
              <a:t>v zmysle ust. § 2 ods. 1 pism. a) </a:t>
            </a:r>
            <a:r>
              <a:rPr lang="pl-PL" i="1" dirty="0" smtClean="0"/>
              <a:t>zákona </a:t>
            </a:r>
            <a:r>
              <a:rPr lang="pl-PL" i="1" dirty="0"/>
              <a:t>č. 330/1991 Z.z. o</a:t>
            </a:r>
          </a:p>
          <a:p>
            <a:pPr marL="0" indent="0" algn="just">
              <a:buNone/>
            </a:pPr>
            <a:r>
              <a:rPr lang="sk-SK" i="1" dirty="0" smtClean="0"/>
              <a:t>     pozemkových úpravách</a:t>
            </a:r>
            <a:r>
              <a:rPr lang="sk-SK" i="1" dirty="0"/>
              <a:t>, </a:t>
            </a:r>
            <a:r>
              <a:rPr lang="sk-SK" i="1" dirty="0" smtClean="0"/>
              <a:t>usporiadaní pozemkového vlastníctva</a:t>
            </a:r>
            <a:r>
              <a:rPr lang="sk-SK" i="1" dirty="0"/>
              <a:t>, </a:t>
            </a:r>
            <a:r>
              <a:rPr lang="sk-SK" i="1" dirty="0" smtClean="0"/>
              <a:t>pozemkových</a:t>
            </a:r>
            <a:endParaRPr lang="sk-SK" i="1" dirty="0"/>
          </a:p>
          <a:p>
            <a:pPr marL="0" indent="0" algn="just">
              <a:buNone/>
            </a:pPr>
            <a:r>
              <a:rPr lang="sk-SK" i="1" dirty="0" smtClean="0"/>
              <a:t>     úradoch</a:t>
            </a:r>
            <a:r>
              <a:rPr lang="sk-SK" i="1" dirty="0"/>
              <a:t>, pozemkovom fonde a o </a:t>
            </a:r>
            <a:r>
              <a:rPr lang="sk-SK" i="1" dirty="0" smtClean="0"/>
              <a:t>pozemkových spoločenstvách </a:t>
            </a:r>
            <a:r>
              <a:rPr lang="sk-SK" i="1" dirty="0"/>
              <a:t>(ďalej „</a:t>
            </a:r>
            <a:r>
              <a:rPr lang="sk-SK" i="1" dirty="0" smtClean="0"/>
              <a:t>zákon </a:t>
            </a:r>
            <a:r>
              <a:rPr lang="sk-SK" i="1" dirty="0"/>
              <a:t>o</a:t>
            </a:r>
          </a:p>
          <a:p>
            <a:pPr marL="0" indent="0" algn="just">
              <a:buNone/>
            </a:pPr>
            <a:r>
              <a:rPr lang="pl-PL" i="1" dirty="0" smtClean="0"/>
              <a:t>     pozemkových úpravách</a:t>
            </a:r>
            <a:r>
              <a:rPr lang="pl-PL" i="1" dirty="0"/>
              <a:t>“) t.j. z dovodu, že je to </a:t>
            </a:r>
            <a:r>
              <a:rPr lang="pl-PL" i="1" dirty="0" smtClean="0"/>
              <a:t>potrebné </a:t>
            </a:r>
            <a:r>
              <a:rPr lang="pl-PL" i="1" dirty="0"/>
              <a:t>na usporiadanie</a:t>
            </a:r>
          </a:p>
          <a:p>
            <a:pPr marL="0" indent="0" algn="just">
              <a:buNone/>
            </a:pPr>
            <a:r>
              <a:rPr lang="sk-SK" i="1" dirty="0" smtClean="0"/>
              <a:t>     vlastníckych </a:t>
            </a:r>
            <a:r>
              <a:rPr lang="sk-SK" i="1" dirty="0"/>
              <a:t>a </a:t>
            </a:r>
            <a:r>
              <a:rPr lang="sk-SK" i="1" dirty="0" smtClean="0"/>
              <a:t>užívacích </a:t>
            </a:r>
            <a:r>
              <a:rPr lang="sk-SK" i="1" dirty="0"/>
              <a:t>pomerov a </a:t>
            </a:r>
            <a:r>
              <a:rPr lang="sk-SK" i="1" dirty="0" smtClean="0"/>
              <a:t>odstránenie prekážok </a:t>
            </a:r>
            <a:r>
              <a:rPr lang="sk-SK" i="1" dirty="0"/>
              <a:t>ich </a:t>
            </a:r>
            <a:r>
              <a:rPr lang="sk-SK" i="1" dirty="0" smtClean="0"/>
              <a:t>výkonu vyvolaných</a:t>
            </a:r>
            <a:endParaRPr lang="sk-SK" i="1" dirty="0"/>
          </a:p>
          <a:p>
            <a:pPr marL="0" indent="0" algn="just">
              <a:buNone/>
            </a:pPr>
            <a:r>
              <a:rPr lang="sk-SK" i="1" dirty="0" smtClean="0"/>
              <a:t>     historickým vývojom </a:t>
            </a:r>
            <a:r>
              <a:rPr lang="sk-SK" i="1" dirty="0"/>
              <a:t>pred </a:t>
            </a:r>
            <a:r>
              <a:rPr lang="sk-SK" i="1" dirty="0" smtClean="0"/>
              <a:t>účinnosťou </a:t>
            </a:r>
            <a:r>
              <a:rPr lang="sk-SK" i="1" dirty="0"/>
              <a:t>tohto </a:t>
            </a:r>
            <a:r>
              <a:rPr lang="sk-SK" i="1" dirty="0" smtClean="0"/>
              <a:t>zákona</a:t>
            </a:r>
          </a:p>
          <a:p>
            <a:pPr marL="0" indent="0" algn="just">
              <a:buNone/>
            </a:pPr>
            <a:endParaRPr lang="sk-SK" i="1" dirty="0"/>
          </a:p>
          <a:p>
            <a:pPr marL="0" indent="0">
              <a:buNone/>
            </a:pPr>
            <a:r>
              <a:rPr lang="pl-PL" i="1" dirty="0" smtClean="0"/>
              <a:t>2.  v </a:t>
            </a:r>
            <a:r>
              <a:rPr lang="pl-PL" i="1" dirty="0"/>
              <a:t>zmysle ust. § 2 ods. 2 </a:t>
            </a:r>
            <a:r>
              <a:rPr lang="pl-PL" i="1" dirty="0" smtClean="0"/>
              <a:t>zákona </a:t>
            </a:r>
            <a:r>
              <a:rPr lang="pl-PL" i="1" dirty="0"/>
              <a:t>o </a:t>
            </a:r>
            <a:r>
              <a:rPr lang="pl-PL" i="1" dirty="0" smtClean="0"/>
              <a:t>pozemkových úpravách </a:t>
            </a:r>
            <a:r>
              <a:rPr lang="pl-PL" i="1" dirty="0"/>
              <a:t>boli </a:t>
            </a:r>
            <a:r>
              <a:rPr lang="pl-PL" i="1" dirty="0" smtClean="0"/>
              <a:t>nariadené z </a:t>
            </a:r>
            <a:r>
              <a:rPr lang="sk-SK" i="1" dirty="0" smtClean="0"/>
              <a:t>podnetu </a:t>
            </a:r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 správneho orgánu Okresného úradu </a:t>
            </a:r>
            <a:r>
              <a:rPr lang="sk-SK" i="1" dirty="0"/>
              <a:t>Nitra, </a:t>
            </a:r>
            <a:r>
              <a:rPr lang="sk-SK" i="1" dirty="0" smtClean="0"/>
              <a:t>pozemkového a lesného </a:t>
            </a:r>
            <a:r>
              <a:rPr lang="sk-SK" i="1" dirty="0"/>
              <a:t>odboru, </a:t>
            </a:r>
            <a:endParaRPr lang="sk-SK" i="1" dirty="0" smtClean="0"/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 pozemkového </a:t>
            </a:r>
            <a:r>
              <a:rPr lang="sk-SK" i="1" dirty="0"/>
              <a:t>oddelenia </a:t>
            </a:r>
            <a:r>
              <a:rPr lang="sk-SK" i="1" dirty="0" smtClean="0"/>
              <a:t>Nariadením </a:t>
            </a:r>
            <a:r>
              <a:rPr lang="sk-SK" i="1" dirty="0"/>
              <a:t>č. </a:t>
            </a:r>
            <a:r>
              <a:rPr lang="sk-SK" i="1" dirty="0" smtClean="0"/>
              <a:t>OU-NR-PLO1- </a:t>
            </a:r>
            <a:r>
              <a:rPr lang="pl-PL" i="1" dirty="0" smtClean="0"/>
              <a:t>2022/037756-1 </a:t>
            </a:r>
            <a:r>
              <a:rPr lang="pl-PL" i="1" dirty="0"/>
              <a:t>zo dňa </a:t>
            </a:r>
            <a:r>
              <a:rPr lang="pl-PL" i="1" dirty="0" smtClean="0"/>
              <a:t>10.8.2022,</a:t>
            </a:r>
          </a:p>
          <a:p>
            <a:pPr marL="0" indent="0">
              <a:buNone/>
            </a:pPr>
            <a:r>
              <a:rPr lang="pl-PL" i="1" dirty="0"/>
              <a:t> </a:t>
            </a:r>
            <a:r>
              <a:rPr lang="pl-PL" i="1" dirty="0" smtClean="0"/>
              <a:t>    vyveseným </a:t>
            </a:r>
            <a:r>
              <a:rPr lang="pl-PL" i="1" dirty="0"/>
              <a:t>na </a:t>
            </a:r>
            <a:r>
              <a:rPr lang="pl-PL" i="1" dirty="0" smtClean="0"/>
              <a:t>úradnej </a:t>
            </a:r>
            <a:r>
              <a:rPr lang="pl-PL" i="1" dirty="0"/>
              <a:t>tabuli obce na dobu </a:t>
            </a:r>
            <a:r>
              <a:rPr lang="pl-PL" i="1" dirty="0" smtClean="0"/>
              <a:t>60 dní </a:t>
            </a:r>
            <a:r>
              <a:rPr lang="pl-PL" i="1" dirty="0"/>
              <a:t>i zverejnenim v obecnom časopise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16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593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826718"/>
            <a:ext cx="10515600" cy="5350245"/>
          </a:xfrm>
          <a:solidFill>
            <a:schemeClr val="bg2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sz="3300" b="1" dirty="0" smtClean="0"/>
              <a:t>Orgánmi </a:t>
            </a:r>
            <a:r>
              <a:rPr lang="sk-SK" sz="3300" b="1" dirty="0"/>
              <a:t>štátnej správy pre pozemkové úpravy sú</a:t>
            </a:r>
            <a:r>
              <a:rPr lang="sk-SK" sz="3300" dirty="0"/>
              <a:t>:</a:t>
            </a:r>
          </a:p>
          <a:p>
            <a:r>
              <a:rPr lang="sk-SK" i="1" dirty="0" smtClean="0"/>
              <a:t>okresný </a:t>
            </a:r>
            <a:r>
              <a:rPr lang="sk-SK" i="1" dirty="0"/>
              <a:t>úrad - pozemkový a lesný odbor</a:t>
            </a:r>
            <a:r>
              <a:rPr lang="sk-SK" i="1" dirty="0" smtClean="0"/>
              <a:t>, pozemkové oddelenie</a:t>
            </a:r>
            <a:endParaRPr lang="sk-SK" i="1" dirty="0"/>
          </a:p>
          <a:p>
            <a:r>
              <a:rPr lang="pl-PL" i="1" dirty="0" smtClean="0"/>
              <a:t>okresný </a:t>
            </a:r>
            <a:r>
              <a:rPr lang="pl-PL" i="1" dirty="0"/>
              <a:t>úrad v sídle kraja,</a:t>
            </a:r>
          </a:p>
          <a:p>
            <a:r>
              <a:rPr lang="sk-SK" i="1" dirty="0" smtClean="0"/>
              <a:t>Ministerstvo </a:t>
            </a:r>
            <a:r>
              <a:rPr lang="sk-SK" i="1" dirty="0"/>
              <a:t>pôdohospodárstva a rozvoja vidieka </a:t>
            </a:r>
            <a:r>
              <a:rPr lang="sk-SK" i="1" dirty="0" smtClean="0"/>
              <a:t>SR</a:t>
            </a:r>
          </a:p>
          <a:p>
            <a:pPr marL="0" indent="0">
              <a:buNone/>
            </a:pPr>
            <a:r>
              <a:rPr lang="sk-SK" dirty="0" smtClean="0"/>
              <a:t>        </a:t>
            </a:r>
            <a:r>
              <a:rPr lang="sk-SK" i="1" dirty="0" smtClean="0"/>
              <a:t>V </a:t>
            </a:r>
            <a:r>
              <a:rPr lang="sk-SK" i="1" dirty="0"/>
              <a:t>katastrálnom území </a:t>
            </a:r>
            <a:r>
              <a:rPr lang="sk-SK" i="1" dirty="0" smtClean="0"/>
              <a:t>Cabaj </a:t>
            </a:r>
            <a:r>
              <a:rPr lang="sk-SK" i="1" dirty="0"/>
              <a:t>bude orgánom štátnej správy pre pozemkové úpravy Okresný úrad Nitra</a:t>
            </a:r>
            <a:r>
              <a:rPr lang="sk-SK" i="1" dirty="0" smtClean="0"/>
              <a:t>, pozemkový </a:t>
            </a:r>
            <a:r>
              <a:rPr lang="sk-SK" i="1" dirty="0"/>
              <a:t>a lesný odbor, </a:t>
            </a:r>
            <a:endParaRPr lang="sk-SK" i="1" dirty="0" smtClean="0"/>
          </a:p>
          <a:p>
            <a:pPr marL="0" indent="0">
              <a:buNone/>
            </a:pPr>
            <a:r>
              <a:rPr lang="sk-SK" i="1" dirty="0" smtClean="0"/>
              <a:t>        pozemkové oddelenie, Štefánikova trieda 69, 949 01 Nitra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300" b="1" dirty="0"/>
              <a:t>Okresný úrad Nitra, pozemkový a lesný odbor, pozemkové oddelenie: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organizuje vykonávanie pozemkových úprav,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v rámci prípravného konania vykoná potrebné zisťovania,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prerokuje dôvody a predpoklady začatia pozemkových úprav s obcou,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prerokuje potreby revízie údajov katastra nehnuteľností,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i="1" dirty="0"/>
              <a:t>spolupracuje s orgánmi územného plánovania,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zabezpečí informovanosť účastníkov konania o návrhu na vykonanie PU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obstará odborné posudky a vyjadrenia k </a:t>
            </a:r>
            <a:r>
              <a:rPr lang="sk-SK" i="1" dirty="0" smtClean="0"/>
              <a:t>pozemkovým  úpravám</a:t>
            </a:r>
            <a:r>
              <a:rPr lang="sk-SK" i="1" dirty="0"/>
              <a:t>,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i="1" dirty="0"/>
              <a:t>prerokuje ich vykonanie s poľnohospodárskym a lesným podnikom, s osobou, ktorá </a:t>
            </a:r>
            <a:r>
              <a:rPr lang="pl-PL" i="1" dirty="0" smtClean="0"/>
              <a:t>obhospodaruje </a:t>
            </a:r>
            <a:r>
              <a:rPr lang="sk-SK" i="1" dirty="0" smtClean="0"/>
              <a:t> pozemok</a:t>
            </a:r>
            <a:r>
              <a:rPr lang="sk-SK" i="1" dirty="0"/>
              <a:t>, ktorého je </a:t>
            </a:r>
            <a:r>
              <a:rPr lang="sk-SK" i="1" dirty="0" smtClean="0"/>
              <a:t>vlastníkom,</a:t>
            </a:r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užívateľom</a:t>
            </a:r>
            <a:r>
              <a:rPr lang="sk-SK" i="1" dirty="0"/>
              <a:t>, nájomcom, správcom,</a:t>
            </a:r>
          </a:p>
          <a:p>
            <a:pPr marL="0" indent="0">
              <a:buNone/>
            </a:pPr>
            <a:r>
              <a:rPr lang="sk-SK" dirty="0"/>
              <a:t>• </a:t>
            </a:r>
            <a:r>
              <a:rPr lang="sk-SK" i="1" dirty="0"/>
              <a:t>v spolupráci s obcou zriadi na účely prípravného konania prípravný výbor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253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6437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14608"/>
            <a:ext cx="10515600" cy="5162355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i="1" dirty="0"/>
              <a:t>Prípravný výbor</a:t>
            </a:r>
          </a:p>
          <a:p>
            <a:r>
              <a:rPr lang="sk-SK" sz="2400" b="1" i="1" dirty="0" smtClean="0"/>
              <a:t>sa </a:t>
            </a:r>
            <a:r>
              <a:rPr lang="sk-SK" sz="2400" b="1" i="1" dirty="0"/>
              <a:t>zriaďuje v zmysle </a:t>
            </a:r>
            <a:r>
              <a:rPr lang="sk-SK" sz="2400" b="1" i="1" dirty="0" err="1"/>
              <a:t>ust</a:t>
            </a:r>
            <a:r>
              <a:rPr lang="sk-SK" sz="2400" b="1" i="1" dirty="0"/>
              <a:t>. § 7 ods. 4 písm. f) zákona o pozemkových </a:t>
            </a:r>
            <a:r>
              <a:rPr lang="sk-SK" sz="2400" b="1" i="1" dirty="0" smtClean="0"/>
              <a:t>   úpravách</a:t>
            </a:r>
            <a:r>
              <a:rPr lang="sk-SK" sz="2400" b="1" i="1" dirty="0"/>
              <a:t>,</a:t>
            </a:r>
          </a:p>
          <a:p>
            <a:r>
              <a:rPr lang="sk-SK" sz="2400" b="1" i="1" dirty="0" smtClean="0"/>
              <a:t>spolupracuje </a:t>
            </a:r>
            <a:r>
              <a:rPr lang="sk-SK" sz="2400" b="1" i="1" dirty="0"/>
              <a:t>so správnym orgánom najmä pri určovaní obvodu pozemkových úprav </a:t>
            </a:r>
            <a:r>
              <a:rPr lang="sk-SK" sz="2400" b="1" i="1" dirty="0" smtClean="0"/>
              <a:t>a vypracovaní </a:t>
            </a:r>
            <a:r>
              <a:rPr lang="sk-SK" sz="2400" b="1" i="1" dirty="0"/>
              <a:t>návrhu stanov združenia účastníkov pozemkových úprav,</a:t>
            </a:r>
          </a:p>
          <a:p>
            <a:r>
              <a:rPr lang="sk-SK" sz="2400" b="1" i="1" dirty="0" smtClean="0"/>
              <a:t>zaniká </a:t>
            </a:r>
            <a:r>
              <a:rPr lang="sk-SK" sz="2400" b="1" i="1" dirty="0"/>
              <a:t>zvolením predstavenstva združenia účastníkov pozemkových úprav, ak </a:t>
            </a:r>
            <a:r>
              <a:rPr lang="sk-SK" sz="2400" b="1" i="1" dirty="0" smtClean="0"/>
              <a:t>však predstavenstvo </a:t>
            </a:r>
            <a:r>
              <a:rPr lang="sk-SK" sz="2400" b="1" i="1" dirty="0"/>
              <a:t>združenia účastníkov pozemkových úprav nie je zvolené, plní do </a:t>
            </a:r>
            <a:r>
              <a:rPr lang="sk-SK" sz="2400" b="1" i="1" dirty="0" smtClean="0"/>
              <a:t>zvolenia funkciu </a:t>
            </a:r>
            <a:r>
              <a:rPr lang="sk-SK" sz="2400" b="1" i="1" dirty="0"/>
              <a:t>v konaní prípravný </a:t>
            </a:r>
            <a:r>
              <a:rPr lang="sk-SK" sz="2400" b="1" i="1" dirty="0" smtClean="0"/>
              <a:t>výbor,</a:t>
            </a:r>
          </a:p>
          <a:p>
            <a:r>
              <a:rPr lang="sk-SK" sz="2400" b="1" i="1" dirty="0" smtClean="0"/>
              <a:t>prípravný výbor pre PPU Cabaj bol zriadený dňa 5.12.2022 zo zástupcov obce Cabaj - Čápor, SPF, Lesov SR, </a:t>
            </a:r>
            <a:r>
              <a:rPr lang="sk-SK" sz="2400" b="1" i="1" dirty="0" err="1" smtClean="0"/>
              <a:t>š.p</a:t>
            </a:r>
            <a:r>
              <a:rPr lang="sk-SK" sz="2400" b="1" i="1" dirty="0" smtClean="0"/>
              <a:t>., vlastníkov a užívateľov pozemkov</a:t>
            </a:r>
          </a:p>
          <a:p>
            <a:r>
              <a:rPr lang="sk-SK" sz="2400" b="1" i="1" dirty="0" smtClean="0"/>
              <a:t>prvé zasadnutie prípravného výboru pre PPU Cabaj sa uskutočnilo dňa 15.12.2022 na Obecnom úrade Cabaj - Čápor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322175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rgbClr val="548335"/>
                </a:solidFill>
                <a:latin typeface="Calibri" panose="020F0502020204030204" pitchFamily="34" charset="0"/>
              </a:rPr>
              <a:t>Základný </a:t>
            </a:r>
            <a:r>
              <a:rPr lang="pl-PL" sz="3600" dirty="0">
                <a:solidFill>
                  <a:srgbClr val="548335"/>
                </a:solidFill>
                <a:latin typeface="Calibri" panose="020F0502020204030204" pitchFamily="34" charset="0"/>
              </a:rPr>
              <a:t>postup </a:t>
            </a:r>
            <a:r>
              <a:rPr lang="pl-PL" sz="3600" dirty="0" smtClean="0">
                <a:solidFill>
                  <a:srgbClr val="548335"/>
                </a:solidFill>
                <a:latin typeface="Calibri" panose="020F0502020204030204" pitchFamily="34" charset="0"/>
              </a:rPr>
              <a:t>vykonávania </a:t>
            </a:r>
            <a:r>
              <a:rPr lang="pl-PL" sz="3600" dirty="0">
                <a:solidFill>
                  <a:srgbClr val="548335"/>
                </a:solidFill>
                <a:latin typeface="Calibri" panose="020F0502020204030204" pitchFamily="34" charset="0"/>
              </a:rPr>
              <a:t>pozemkovych uprav:</a:t>
            </a:r>
          </a:p>
          <a:p>
            <a:pPr marL="0" indent="0">
              <a:buNone/>
            </a:pPr>
            <a:r>
              <a:rPr lang="sk-SK" sz="29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sk-SK" sz="2900" b="1" dirty="0" smtClean="0">
                <a:solidFill>
                  <a:srgbClr val="FF0000"/>
                </a:solidFill>
                <a:latin typeface="+mj-lt"/>
              </a:rPr>
              <a:t>Úvodné </a:t>
            </a:r>
            <a:r>
              <a:rPr lang="sk-SK" sz="2900" b="1" dirty="0">
                <a:solidFill>
                  <a:srgbClr val="FF0000"/>
                </a:solidFill>
                <a:latin typeface="+mj-lt"/>
              </a:rPr>
              <a:t>podklady projektu</a:t>
            </a:r>
          </a:p>
          <a:p>
            <a:r>
              <a:rPr lang="sk-SK" sz="29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geodetické práce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(hranica obvodu projektu, 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účelové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mapovanie polohopisu a 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výškopisu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v obvode 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PPU)</a:t>
            </a:r>
            <a:endParaRPr lang="sk-SK" sz="2900" b="1" dirty="0">
              <a:solidFill>
                <a:srgbClr val="000000"/>
              </a:solidFill>
              <a:latin typeface="+mj-lt"/>
            </a:endParaRPr>
          </a:p>
          <a:p>
            <a:r>
              <a:rPr lang="sk-SK" sz="2900" b="1" dirty="0">
                <a:solidFill>
                  <a:srgbClr val="000000"/>
                </a:solidFill>
                <a:latin typeface="+mj-lt"/>
              </a:rPr>
              <a:t> ohodnotenie pozemkov a porastov (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aktualizácia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BPEJ v obvode projektu a mapa hodnoty)</a:t>
            </a:r>
          </a:p>
          <a:p>
            <a:r>
              <a:rPr lang="sk-SK" sz="2900" b="1" dirty="0">
                <a:solidFill>
                  <a:srgbClr val="000000"/>
                </a:solidFill>
                <a:latin typeface="+mj-lt"/>
              </a:rPr>
              <a:t> register 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pôvodného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stavu</a:t>
            </a:r>
          </a:p>
          <a:p>
            <a:r>
              <a:rPr lang="pl-PL" sz="2900" b="1" dirty="0">
                <a:solidFill>
                  <a:srgbClr val="000000"/>
                </a:solidFill>
                <a:latin typeface="+mj-lt"/>
              </a:rPr>
              <a:t> miestny </a:t>
            </a:r>
            <a:r>
              <a:rPr lang="pl-PL" sz="2900" b="1" dirty="0" smtClean="0">
                <a:solidFill>
                  <a:srgbClr val="000000"/>
                </a:solidFill>
                <a:latin typeface="+mj-lt"/>
              </a:rPr>
              <a:t>územný systém </a:t>
            </a:r>
            <a:r>
              <a:rPr lang="pl-PL" sz="2900" b="1" dirty="0">
                <a:solidFill>
                  <a:srgbClr val="000000"/>
                </a:solidFill>
                <a:latin typeface="+mj-lt"/>
              </a:rPr>
              <a:t>ekologickej stability na </a:t>
            </a:r>
            <a:r>
              <a:rPr lang="pl-PL" sz="2900" b="1" dirty="0" smtClean="0">
                <a:solidFill>
                  <a:srgbClr val="000000"/>
                </a:solidFill>
                <a:latin typeface="+mj-lt"/>
              </a:rPr>
              <a:t>účely </a:t>
            </a:r>
            <a:r>
              <a:rPr lang="pl-PL" sz="2900" b="1" dirty="0">
                <a:solidFill>
                  <a:srgbClr val="000000"/>
                </a:solidFill>
                <a:latin typeface="+mj-lt"/>
              </a:rPr>
              <a:t>PU</a:t>
            </a:r>
          </a:p>
          <a:p>
            <a:r>
              <a:rPr lang="pl-PL" sz="29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900" b="1" dirty="0" smtClean="0">
                <a:solidFill>
                  <a:srgbClr val="000000"/>
                </a:solidFill>
                <a:latin typeface="+mj-lt"/>
              </a:rPr>
              <a:t>všeobecné zásady funkčného </a:t>
            </a:r>
            <a:r>
              <a:rPr lang="pl-PL" sz="2900" b="1" dirty="0">
                <a:solidFill>
                  <a:srgbClr val="000000"/>
                </a:solidFill>
                <a:latin typeface="+mj-lt"/>
              </a:rPr>
              <a:t>usporiadania </a:t>
            </a:r>
            <a:r>
              <a:rPr lang="pl-PL" sz="2900" b="1" dirty="0" smtClean="0">
                <a:solidFill>
                  <a:srgbClr val="000000"/>
                </a:solidFill>
                <a:latin typeface="+mj-lt"/>
              </a:rPr>
              <a:t>územia </a:t>
            </a:r>
            <a:r>
              <a:rPr lang="pl-PL" sz="2900" b="1" dirty="0">
                <a:solidFill>
                  <a:srgbClr val="000000"/>
                </a:solidFill>
                <a:latin typeface="+mj-lt"/>
              </a:rPr>
              <a:t>v obvode </a:t>
            </a:r>
            <a:r>
              <a:rPr lang="pl-PL" sz="2900" b="1" dirty="0" smtClean="0">
                <a:solidFill>
                  <a:srgbClr val="000000"/>
                </a:solidFill>
                <a:latin typeface="+mj-lt"/>
              </a:rPr>
              <a:t>PU</a:t>
            </a:r>
          </a:p>
          <a:p>
            <a:pPr marL="0" indent="0">
              <a:buNone/>
            </a:pPr>
            <a:r>
              <a:rPr lang="sk-SK" sz="2900" b="1" dirty="0">
                <a:solidFill>
                  <a:srgbClr val="FF0000"/>
                </a:solidFill>
                <a:latin typeface="+mj-lt"/>
              </a:rPr>
              <a:t>2. Projekt </a:t>
            </a:r>
            <a:r>
              <a:rPr lang="sk-SK" sz="2900" b="1" dirty="0" smtClean="0">
                <a:solidFill>
                  <a:srgbClr val="FF0000"/>
                </a:solidFill>
                <a:latin typeface="+mj-lt"/>
              </a:rPr>
              <a:t>pozemkových úprav </a:t>
            </a:r>
            <a:r>
              <a:rPr lang="sk-SK" sz="2900" b="1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sk-SK" sz="2900" b="1" dirty="0" smtClean="0">
                <a:solidFill>
                  <a:srgbClr val="FF0000"/>
                </a:solidFill>
                <a:latin typeface="+mj-lt"/>
              </a:rPr>
              <a:t>návrh nového </a:t>
            </a:r>
            <a:r>
              <a:rPr lang="sk-SK" sz="2900" b="1" dirty="0">
                <a:solidFill>
                  <a:srgbClr val="FF0000"/>
                </a:solidFill>
                <a:latin typeface="+mj-lt"/>
              </a:rPr>
              <a:t>usporiadania</a:t>
            </a:r>
          </a:p>
          <a:p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zásady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umiestnenia nových pozemkov,</a:t>
            </a:r>
          </a:p>
          <a:p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plán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spoločných a verejných zariadení a opatrení</a:t>
            </a:r>
          </a:p>
          <a:p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rozdeľovací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plán vo forme </a:t>
            </a:r>
            <a:r>
              <a:rPr lang="sk-SK" sz="2900" b="1" dirty="0" err="1">
                <a:solidFill>
                  <a:srgbClr val="000000"/>
                </a:solidFill>
                <a:latin typeface="+mj-lt"/>
              </a:rPr>
              <a:t>umiestňovacieho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 a vytyčovacieho plánu</a:t>
            </a:r>
          </a:p>
          <a:p>
            <a:pPr marL="0" indent="0">
              <a:buNone/>
            </a:pPr>
            <a:r>
              <a:rPr lang="pl-PL" sz="2900" b="1" dirty="0">
                <a:solidFill>
                  <a:srgbClr val="FF0000"/>
                </a:solidFill>
                <a:latin typeface="+mj-lt"/>
              </a:rPr>
              <a:t>3. Vykonanie projektu </a:t>
            </a:r>
            <a:r>
              <a:rPr lang="pl-PL" sz="2900" b="1" dirty="0" smtClean="0">
                <a:solidFill>
                  <a:srgbClr val="FF0000"/>
                </a:solidFill>
                <a:latin typeface="+mj-lt"/>
              </a:rPr>
              <a:t>pozemkových </a:t>
            </a:r>
            <a:r>
              <a:rPr lang="pl-PL" sz="2900" b="1" dirty="0">
                <a:solidFill>
                  <a:srgbClr val="FF0000"/>
                </a:solidFill>
                <a:latin typeface="+mj-lt"/>
              </a:rPr>
              <a:t>uprav</a:t>
            </a:r>
          </a:p>
          <a:p>
            <a:r>
              <a:rPr lang="pl-PL" sz="2900" b="1" dirty="0" smtClean="0">
                <a:solidFill>
                  <a:srgbClr val="000000"/>
                </a:solidFill>
                <a:latin typeface="+mj-lt"/>
              </a:rPr>
              <a:t>postup </a:t>
            </a:r>
            <a:r>
              <a:rPr lang="pl-PL" sz="2900" b="1" dirty="0">
                <a:solidFill>
                  <a:srgbClr val="000000"/>
                </a:solidFill>
                <a:latin typeface="+mj-lt"/>
              </a:rPr>
              <a:t>prechodu na hospodárenie v novom usporiadaní,</a:t>
            </a:r>
          </a:p>
          <a:p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vytýčenie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a označenie vybraných lomových bodov hraníc nových pozemkov,</a:t>
            </a:r>
          </a:p>
          <a:p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rozdeľovací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plán vo forme obnovy katastrálneho operátu,</a:t>
            </a:r>
          </a:p>
          <a:p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vypracovanie </a:t>
            </a:r>
            <a:r>
              <a:rPr lang="sk-SK" sz="2900" b="1" dirty="0">
                <a:solidFill>
                  <a:srgbClr val="000000"/>
                </a:solidFill>
                <a:latin typeface="+mj-lt"/>
              </a:rPr>
              <a:t>podkladov pre zápis nových vlastníckych vzťahov do KN</a:t>
            </a:r>
            <a:r>
              <a:rPr lang="sk-SK" sz="2900" b="1" dirty="0" smtClean="0">
                <a:solidFill>
                  <a:srgbClr val="000000"/>
                </a:solidFill>
                <a:latin typeface="+mj-lt"/>
              </a:rPr>
              <a:t>, zápis do KN</a:t>
            </a:r>
            <a:endParaRPr lang="sk-SK" sz="2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90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541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265129"/>
            <a:ext cx="10515600" cy="4911834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§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14 ods.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9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zakona č. 330/1991 Z.z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. o pozemkových úpravách </a:t>
            </a:r>
          </a:p>
          <a:p>
            <a:pPr marL="0" indent="0"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2400" b="1" i="1" dirty="0" smtClean="0"/>
              <a:t>	Dňom </a:t>
            </a:r>
            <a:r>
              <a:rPr lang="sk-SK" sz="2400" b="1" i="1" dirty="0"/>
              <a:t>nadobudnutia právoplatnosti </a:t>
            </a:r>
            <a:r>
              <a:rPr lang="sk-SK" sz="2400" b="1" i="1" dirty="0" smtClean="0"/>
              <a:t>rozhodnutia okresného úradu  </a:t>
            </a:r>
            <a:r>
              <a:rPr lang="sk-SK" sz="2400" b="1" i="1" dirty="0"/>
              <a:t>o schválení vykonania </a:t>
            </a:r>
            <a:r>
              <a:rPr lang="sk-SK" sz="2400" b="1" i="1" dirty="0" smtClean="0"/>
              <a:t>projektu pozemkových </a:t>
            </a:r>
            <a:r>
              <a:rPr lang="sk-SK" sz="2400" b="1" i="1" dirty="0"/>
              <a:t>úprav alebo neskorším dňom </a:t>
            </a:r>
            <a:r>
              <a:rPr lang="sk-SK" sz="2400" b="1" i="1" dirty="0" smtClean="0"/>
              <a:t>uvedeným </a:t>
            </a:r>
            <a:r>
              <a:rPr lang="sk-SK" sz="2400" b="1" i="1" dirty="0"/>
              <a:t>v </a:t>
            </a:r>
            <a:r>
              <a:rPr lang="sk-SK" sz="2400" b="1" i="1" dirty="0" smtClean="0"/>
              <a:t>tomto rozhodnutí </a:t>
            </a:r>
            <a:r>
              <a:rPr lang="sk-SK" sz="2400" b="1" i="1" dirty="0" smtClean="0">
                <a:solidFill>
                  <a:srgbClr val="FF0000"/>
                </a:solidFill>
              </a:rPr>
              <a:t>zanikajú nájomné </a:t>
            </a:r>
            <a:r>
              <a:rPr lang="sk-SK" sz="2400" b="1" i="1" dirty="0">
                <a:solidFill>
                  <a:srgbClr val="FF0000"/>
                </a:solidFill>
              </a:rPr>
              <a:t>vzťahy </a:t>
            </a:r>
            <a:r>
              <a:rPr lang="sk-SK" sz="2400" b="1" i="1" dirty="0"/>
              <a:t>k pôvodným </a:t>
            </a:r>
            <a:r>
              <a:rPr lang="sk-SK" sz="2400" b="1" i="1" dirty="0" smtClean="0"/>
              <a:t>pozemkom. Po vykonaní zmien v katastri nehnuteľností podľa odseku 5 sa vykoná aktualizácia vo vinohradníckom registri a registri ovocných sadov a chmeľníc. Po nadobudnutí vlastníctva a vzniku súvisiacich iných vecných práv k novým pozemkom podľa</a:t>
            </a:r>
            <a:br>
              <a:rPr lang="sk-SK" sz="2400" b="1" i="1" dirty="0" smtClean="0"/>
            </a:br>
            <a:r>
              <a:rPr lang="sk-SK" sz="2400" b="1" i="1" dirty="0" smtClean="0"/>
              <a:t>odseku 5 sa na nájom pozemku na poľnohospodárske účely vzťahuje osobitný predpis.</a:t>
            </a:r>
            <a:r>
              <a:rPr lang="sk-SK" sz="1050" b="1" i="1" dirty="0" smtClean="0"/>
              <a:t>60)  </a:t>
            </a:r>
            <a:r>
              <a:rPr lang="sk-SK" sz="2400" b="1" i="1" dirty="0" smtClean="0"/>
              <a:t>Po nadobudnutí vlastníctva  alebo iných vecných práv podľa odseku 5 sa na obhospodarovanie lesných pozemkov vzťahuje osobitný postup.</a:t>
            </a:r>
          </a:p>
          <a:p>
            <a:pPr marL="0" indent="0" algn="just">
              <a:buNone/>
            </a:pPr>
            <a:r>
              <a:rPr lang="sk-SK" sz="1200" b="1" i="1" dirty="0" smtClean="0"/>
              <a:t>60) Zákon č. 504/2003 </a:t>
            </a:r>
            <a:r>
              <a:rPr lang="sk-SK" sz="1200" b="1" i="1" dirty="0" err="1" smtClean="0"/>
              <a:t>Z,z</a:t>
            </a:r>
            <a:r>
              <a:rPr lang="sk-SK" sz="1200" b="1" i="1" dirty="0" smtClean="0"/>
              <a:t>, v </a:t>
            </a:r>
            <a:r>
              <a:rPr lang="sk-SK" sz="1200" b="1" i="1" dirty="0" err="1" smtClean="0"/>
              <a:t>zn,nesk.predpisov</a:t>
            </a:r>
            <a:r>
              <a:rPr lang="sk-SK" sz="1200" b="1" i="1" dirty="0" smtClean="0"/>
              <a:t> </a:t>
            </a:r>
            <a:endParaRPr lang="sk-SK" sz="1200" b="1" i="1" dirty="0"/>
          </a:p>
        </p:txBody>
      </p:sp>
    </p:spTree>
    <p:extLst>
      <p:ext uri="{BB962C8B-B14F-4D97-AF65-F5344CB8AC3E}">
        <p14:creationId xmlns:p14="http://schemas.microsoft.com/office/powerpoint/2010/main" val="65435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9522"/>
          </a:xfrm>
        </p:spPr>
        <p:txBody>
          <a:bodyPr>
            <a:noAutofit/>
          </a:bodyPr>
          <a:lstStyle/>
          <a:p>
            <a:pPr algn="r"/>
            <a:r>
              <a:rPr lang="sk-SK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093124"/>
            <a:ext cx="5146964" cy="456368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</p:pic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>
          <a:xfrm>
            <a:off x="6231775" y="989215"/>
            <a:ext cx="5181600" cy="46468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sk-SK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Vláda SR na základe schváleného Uznesenia č.458/2022 zo dňa 13.7.2022, schválila zoznam katastrálnych území pre začatie pozemkových úprav v roku 2021 – presunuté na rok 2022. </a:t>
            </a:r>
            <a:endParaRPr lang="sk-SK" sz="1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sk-SK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Komisia pre vyhodnotenie kritérií na stanovenie naliehavosti vykonania pozemkových úprav a výber katastrálnych území, zriadená Ministerstvom pôdohospodárstva a rozvoja vidieka SR vypracovala výsledný zoznam katastrálnych území pre začatie pozemkových úprav. Za účelom usporiadania vlastníckych a užívacích pomerov a odstránení prekážok ich výkonu vyvolaných historickým vývojom sa vo výslednom zozname katastrálnych území pre začatie pozemkových úprav v roku 2021 presunutých na rok 2022 sa pod poradovým číslom 30 nachádza </a:t>
            </a:r>
            <a:r>
              <a:rPr lang="sk-SK" sz="1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k.ú</a:t>
            </a:r>
            <a:r>
              <a:rPr lang="sk-SK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Cabaj</a:t>
            </a:r>
            <a:r>
              <a:rPr lang="sk-SK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Obec Cabaj-Čápor, Okres Nitra, Nitriansky kraj, číslo </a:t>
            </a:r>
            <a:r>
              <a:rPr lang="sk-SK" sz="1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k.ú</a:t>
            </a:r>
            <a:r>
              <a:rPr lang="sk-SK" sz="1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807931, s celkovým počtom bodov 347. </a:t>
            </a:r>
            <a:endParaRPr lang="sk-SK" sz="1800" i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dirty="0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3458095" y="3607724"/>
            <a:ext cx="141316" cy="48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2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Autofit/>
          </a:bodyPr>
          <a:lstStyle/>
          <a:p>
            <a:pPr algn="r"/>
            <a:r>
              <a:rPr lang="sk-SK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872836"/>
            <a:ext cx="10515600" cy="53041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sz="3300" b="1" dirty="0" smtClean="0">
                <a:solidFill>
                  <a:schemeClr val="accent4">
                    <a:lumMod val="75000"/>
                  </a:schemeClr>
                </a:solidFill>
              </a:rPr>
              <a:t>Komisia vyberala </a:t>
            </a:r>
            <a:r>
              <a:rPr lang="sk-SK" sz="3300" b="1" dirty="0">
                <a:solidFill>
                  <a:schemeClr val="accent4">
                    <a:lumMod val="75000"/>
                  </a:schemeClr>
                </a:solidFill>
              </a:rPr>
              <a:t>územia na základe zverejnených hodnotiacich kritérií: </a:t>
            </a:r>
            <a:endParaRPr lang="sk-SK" sz="33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300" b="1" dirty="0" smtClean="0">
                <a:solidFill>
                  <a:schemeClr val="accent4">
                    <a:lumMod val="75000"/>
                  </a:schemeClr>
                </a:solidFill>
              </a:rPr>
              <a:t>vlastníckych</a:t>
            </a:r>
            <a:r>
              <a:rPr lang="sk-SK" sz="3300" b="1" dirty="0">
                <a:solidFill>
                  <a:schemeClr val="accent4">
                    <a:lumMod val="75000"/>
                  </a:schemeClr>
                </a:solidFill>
              </a:rPr>
              <a:t>, užívacích a mimorezortných</a:t>
            </a:r>
            <a:r>
              <a:rPr lang="sk-SK" sz="33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b="1" dirty="0"/>
              <a:t>Medzi </a:t>
            </a:r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vlastnícke kritériá </a:t>
            </a:r>
            <a:r>
              <a:rPr lang="sk-SK" b="1" dirty="0"/>
              <a:t>patria: </a:t>
            </a:r>
            <a:endParaRPr lang="sk-SK" b="1" dirty="0" smtClean="0"/>
          </a:p>
          <a:p>
            <a:r>
              <a:rPr lang="sk-SK" b="1" i="1" dirty="0" smtClean="0"/>
              <a:t>priemerný </a:t>
            </a:r>
            <a:r>
              <a:rPr lang="sk-SK" b="1" i="1" dirty="0"/>
              <a:t>počet parciel na jedného vlastníka,</a:t>
            </a:r>
          </a:p>
          <a:p>
            <a:r>
              <a:rPr lang="sk-SK" b="1" i="1" dirty="0"/>
              <a:t>priemerný počet vlastníkov na jednu parcelu,</a:t>
            </a:r>
          </a:p>
          <a:p>
            <a:r>
              <a:rPr lang="sk-SK" b="1" i="1" dirty="0"/>
              <a:t>priemerný počet parciel na liste vlastníctva na 1 hektár (ha),</a:t>
            </a:r>
          </a:p>
          <a:p>
            <a:r>
              <a:rPr lang="sk-SK" b="1" i="1" dirty="0"/>
              <a:t>priemerný počet vlastníkov na 1 ha,</a:t>
            </a:r>
          </a:p>
          <a:p>
            <a:r>
              <a:rPr lang="sk-SK" b="1" i="1" dirty="0"/>
              <a:t>priemerný počet vlastníckych vzťahov na 1 ha,</a:t>
            </a:r>
          </a:p>
          <a:p>
            <a:r>
              <a:rPr lang="sk-SK" b="1" i="1" dirty="0"/>
              <a:t>podiel špeciálnych kultúr poľnohospodárskej pôdy, podiel poľnohospodárskej pôdy bez </a:t>
            </a:r>
            <a:r>
              <a:rPr lang="sk-SK" b="1" i="1" dirty="0" smtClean="0"/>
              <a:t>špeciálnych kultúr</a:t>
            </a:r>
            <a:endParaRPr lang="sk-SK" b="1" i="1" dirty="0"/>
          </a:p>
          <a:p>
            <a:r>
              <a:rPr lang="pt-BR" b="1" dirty="0"/>
              <a:t>Medzi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užívacie kritériá </a:t>
            </a:r>
            <a:r>
              <a:rPr lang="pt-BR" b="1" dirty="0"/>
              <a:t>patria: </a:t>
            </a:r>
            <a:endParaRPr lang="sk-SK" b="1" dirty="0" smtClean="0"/>
          </a:p>
          <a:p>
            <a:r>
              <a:rPr lang="pt-BR" b="1" i="1" dirty="0" smtClean="0"/>
              <a:t>počet </a:t>
            </a:r>
            <a:r>
              <a:rPr lang="pt-BR" b="1" i="1" dirty="0"/>
              <a:t>žiadateľov o priame podpory,</a:t>
            </a:r>
          </a:p>
          <a:p>
            <a:r>
              <a:rPr lang="sk-SK" b="1" i="1" dirty="0"/>
              <a:t>viacnásobné deklarácie (križovania) pri žiadateľoch o priame platby,</a:t>
            </a:r>
          </a:p>
          <a:p>
            <a:r>
              <a:rPr lang="sk-SK" b="1" i="1" dirty="0"/>
              <a:t>počet mladých farmárov,</a:t>
            </a:r>
          </a:p>
          <a:p>
            <a:r>
              <a:rPr lang="sk-SK" b="1" i="1" dirty="0"/>
              <a:t>podnájomné pozemky,</a:t>
            </a:r>
          </a:p>
          <a:p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Mimorezortné kritériá </a:t>
            </a:r>
            <a:r>
              <a:rPr lang="sk-SK" b="1" dirty="0"/>
              <a:t>sú: </a:t>
            </a:r>
            <a:endParaRPr lang="sk-SK" b="1" dirty="0" smtClean="0"/>
          </a:p>
          <a:p>
            <a:r>
              <a:rPr lang="sk-SK" b="1" i="1" dirty="0" smtClean="0"/>
              <a:t>podpora </a:t>
            </a:r>
            <a:r>
              <a:rPr lang="sk-SK" b="1" i="1" dirty="0"/>
              <a:t>území zaradených do najmenej rozvinutých okresov,</a:t>
            </a:r>
          </a:p>
          <a:p>
            <a:r>
              <a:rPr lang="sk-SK" b="1" i="1" dirty="0"/>
              <a:t>podpora katastrálnych území zaradených do chránených vodohospodárskych oblastí</a:t>
            </a:r>
            <a:r>
              <a:rPr lang="sk-SK" b="1" i="1" dirty="0" smtClean="0"/>
              <a:t>.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187250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4707"/>
          </a:xfrm>
        </p:spPr>
        <p:txBody>
          <a:bodyPr>
            <a:noAutofit/>
          </a:bodyPr>
          <a:lstStyle/>
          <a:p>
            <a:pPr algn="r"/>
            <a:r>
              <a:rPr lang="sk-SK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Obdĺžnik 2"/>
          <p:cNvSpPr/>
          <p:nvPr/>
        </p:nvSpPr>
        <p:spPr>
          <a:xfrm>
            <a:off x="590204" y="739833"/>
            <a:ext cx="10763596" cy="5232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sk-SK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sk-SK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sk-SK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Pozemkové 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úpravy sa v Slovenskej republike vykonávajú podľa </a:t>
            </a:r>
            <a:r>
              <a:rPr lang="sk-SK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zákona č. 330/1991 Zb. </a:t>
            </a:r>
            <a:r>
              <a:rPr lang="sk-SK" i="1" kern="1800" dirty="0">
                <a:solidFill>
                  <a:srgbClr val="50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pozemkových úpravách, usporiadaní pozemkového vlastníctva, pozemkových úradoch, pozemkovom fonde a o pozemkových spoločenstvách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znení neskorších predpisov.  </a:t>
            </a:r>
            <a:endParaRPr lang="sk-SK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sk-SK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sk-SK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Umožňujú </a:t>
            </a:r>
            <a:r>
              <a:rPr lang="sk-SK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komplexne usporiadať vlastnícke a užívacie pomery v určitom území a vyriešiť problémy, ktoré sa nahromadili historickým vývojom. </a:t>
            </a:r>
          </a:p>
          <a:p>
            <a:pPr indent="449580" algn="just"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sk-SK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Pod </a:t>
            </a:r>
            <a:r>
              <a:rPr lang="sk-SK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pojmom </a:t>
            </a:r>
            <a:r>
              <a:rPr lang="sk-SK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pozemkové úpravy</a:t>
            </a:r>
            <a:r>
              <a:rPr lang="sk-SK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(ďalej len „PÚ“) rozumieme najmä sceľovanie pozemkov, usporiadanie a rozmiestňovanie druhov pozemkov, vyrovnávanie hraníc pozemkov, optimalizáciu tvaru a sprístupnenie všetkých pozemkov a  s tým súvisiaci aj výkon právnych, terénnych, komunikačných, vodohospodárskych, protieróznych, ekologických a iných opatrení s cieľom zlepšiť poľnohospodársku výrobu, zlepšiť podmienky vidieckeho hospodárstva a usporiadať vlastnícke vzťahy k pôde na upravovanom území. Pozemkové úpravy, kedysi nazývané aj </a:t>
            </a:r>
            <a:r>
              <a:rPr lang="sk-SK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sk-SK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komasácie</a:t>
            </a:r>
            <a:r>
              <a:rPr lang="sk-SK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sk-SK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boli nástrojom  riešenia rozdrobenosti pozemkového vlastníctva, revitalizáciu krajiny či optimálneho priestorového a funkčného usporiadania pozemkov.</a:t>
            </a:r>
          </a:p>
          <a:p>
            <a:pPr algn="just"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56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963"/>
          </a:xfrm>
        </p:spPr>
        <p:txBody>
          <a:bodyPr>
            <a:normAutofit fontScale="90000"/>
          </a:bodyPr>
          <a:lstStyle/>
          <a:p>
            <a:pPr algn="r"/>
            <a:r>
              <a:rPr lang="sk-SK" sz="36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</a:t>
            </a:r>
            <a:r>
              <a:rPr lang="sk-SK" sz="29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úpravy v </a:t>
            </a:r>
            <a:r>
              <a:rPr lang="sk-SK" sz="29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29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91" y="851771"/>
            <a:ext cx="6468417" cy="619582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61" y="1628383"/>
            <a:ext cx="8788875" cy="46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4830"/>
          </a:xfrm>
        </p:spPr>
        <p:txBody>
          <a:bodyPr>
            <a:noAutofit/>
          </a:bodyPr>
          <a:lstStyle/>
          <a:p>
            <a:pPr algn="r"/>
            <a:r>
              <a:rPr lang="sk-SK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3" name="Obdĺžnik 2"/>
          <p:cNvSpPr/>
          <p:nvPr/>
        </p:nvSpPr>
        <p:spPr>
          <a:xfrm>
            <a:off x="922713" y="1172095"/>
            <a:ext cx="10431087" cy="5021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Výhody pozemkových úprav sú:</a:t>
            </a:r>
          </a:p>
          <a:p>
            <a:pPr algn="just">
              <a:spcAft>
                <a:spcPts val="0"/>
              </a:spcAft>
            </a:pPr>
            <a:endParaRPr lang="sk-SK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scelenie a sprístupnenie pozemkov a ich vytýčenie v teréne,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rozdelenie spoluvlastníctva pozemkov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vznik nových väčších pozemkov pre vlastníkov, väčšinou v podiele 1/1,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úprava tvaru pozemkov tak, aby sa mohli samostatne užívať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možnosť odpredať malé podiely do 400 m2 Slovenskému pozemkovému fondu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možnosť usporiadania pozemkov pod stavbami a vo vlastníctve štátu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nové pozemky musia byť primerané  rozlohou i bonitou k pôvodným pozemkom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zmapovanie skutočného stavu v teréne, spresnenie výmer parciel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nahradenie analógových katastrálnych máp vektorovými katastrálnymi mapami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zvýšenie trhovej ceny pozemkov, zatraktívnenie územia pre turizmus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vytvorenie spoločných – obecných pozemkov s komunikáciami, protieróznymi a ekologickými funkciami</a:t>
            </a:r>
            <a:endParaRPr lang="sk-SK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457"/>
          </a:xfrm>
        </p:spPr>
        <p:txBody>
          <a:bodyPr>
            <a:normAutofit fontScale="90000"/>
          </a:bodyPr>
          <a:lstStyle/>
          <a:p>
            <a:pPr algn="r"/>
            <a:r>
              <a:rPr lang="sk-SK" sz="36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939338"/>
            <a:ext cx="5181600" cy="5428211"/>
          </a:xfrm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k-SK" sz="4000" b="1" i="1" dirty="0" smtClean="0">
              <a:solidFill>
                <a:srgbClr val="EE7D31"/>
              </a:solidFill>
              <a:latin typeface="Calibri,BoldItalic"/>
            </a:endParaRPr>
          </a:p>
          <a:p>
            <a:pPr marL="0" indent="0">
              <a:buNone/>
            </a:pPr>
            <a:r>
              <a:rPr lang="sk-SK" sz="4000" b="1" i="1" dirty="0" smtClean="0">
                <a:solidFill>
                  <a:srgbClr val="EE7D31"/>
                </a:solidFill>
                <a:latin typeface="Calibri,BoldItalic"/>
              </a:rPr>
              <a:t>Pozemkové úpravy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podliehajú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im všetky pozemky v obvode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pozemkových úprav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(spravidla mimo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zastavaného územia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), </a:t>
            </a:r>
            <a:endParaRPr lang="sk-SK" i="1" dirty="0" smtClean="0">
              <a:solidFill>
                <a:srgbClr val="000000"/>
              </a:solidFill>
              <a:latin typeface="Calibri,Italic"/>
            </a:endParaRPr>
          </a:p>
          <a:p>
            <a:pPr marL="0" indent="0">
              <a:buNone/>
            </a:pPr>
            <a:endParaRPr lang="sk-SK" i="1" dirty="0" smtClean="0">
              <a:solidFill>
                <a:srgbClr val="000000"/>
              </a:solidFill>
              <a:latin typeface="Calibri,Italic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niektoré pozemky môžu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byť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vyňaté,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napr.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určené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na obranu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štátu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,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vodohospodárske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diela,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stavebné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pozemky, cesty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,    chránené územia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a ich ochranne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pásma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,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archeologické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lokality a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významné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časti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územného systému ekologickej stability,</a:t>
            </a:r>
          </a:p>
          <a:p>
            <a:pPr marL="0" indent="0">
              <a:buNone/>
            </a:pPr>
            <a:endParaRPr lang="sk-SK" i="1" dirty="0">
              <a:solidFill>
                <a:srgbClr val="000000"/>
              </a:solidFill>
              <a:latin typeface="Calibri,Italic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zisťovanie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priebehu hranice obvodu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pozemkových úprav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a zisťovanie zmien druhov pozemkov podľa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skutočného </a:t>
            </a:r>
            <a:r>
              <a:rPr lang="fi-FI" i="1" dirty="0" smtClean="0">
                <a:solidFill>
                  <a:srgbClr val="000000"/>
                </a:solidFill>
                <a:latin typeface="Calibri,Italic"/>
              </a:rPr>
              <a:t>stavu </a:t>
            </a:r>
            <a:r>
              <a:rPr lang="fi-FI" i="1" dirty="0">
                <a:solidFill>
                  <a:srgbClr val="000000"/>
                </a:solidFill>
                <a:latin typeface="Calibri,Italic"/>
              </a:rPr>
              <a:t>v </a:t>
            </a:r>
            <a:r>
              <a:rPr lang="fi-FI" i="1" dirty="0" smtClean="0">
                <a:solidFill>
                  <a:srgbClr val="000000"/>
                </a:solidFill>
                <a:latin typeface="Calibri,Italic"/>
              </a:rPr>
              <a:t>ter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é</a:t>
            </a:r>
            <a:r>
              <a:rPr lang="fi-FI" i="1" dirty="0" smtClean="0">
                <a:solidFill>
                  <a:srgbClr val="000000"/>
                </a:solidFill>
                <a:latin typeface="Calibri,Italic"/>
              </a:rPr>
              <a:t>ne </a:t>
            </a:r>
            <a:r>
              <a:rPr lang="fi-FI" i="1" dirty="0">
                <a:solidFill>
                  <a:srgbClr val="000000"/>
                </a:solidFill>
                <a:latin typeface="Calibri,Italic"/>
              </a:rPr>
              <a:t>vykonava zriadena </a:t>
            </a:r>
            <a:r>
              <a:rPr lang="fi-FI" i="1" dirty="0" smtClean="0">
                <a:solidFill>
                  <a:srgbClr val="000000"/>
                </a:solidFill>
                <a:latin typeface="Calibri,Italic"/>
              </a:rPr>
              <a:t>komisia</a:t>
            </a:r>
            <a:endParaRPr lang="sk-SK" i="1" dirty="0" smtClean="0">
              <a:solidFill>
                <a:srgbClr val="000000"/>
              </a:solidFill>
              <a:latin typeface="Calibri,Italic"/>
            </a:endParaRPr>
          </a:p>
          <a:p>
            <a:pPr marL="0" indent="0">
              <a:buNone/>
            </a:pPr>
            <a:endParaRPr lang="fi-FI" i="1" dirty="0">
              <a:solidFill>
                <a:srgbClr val="000000"/>
              </a:solidFill>
              <a:latin typeface="Calibri,Italic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i="1" dirty="0" smtClean="0">
                <a:solidFill>
                  <a:srgbClr val="FF0000"/>
                </a:solidFill>
                <a:latin typeface="Calibri,Italic"/>
              </a:rPr>
              <a:t>obvod </a:t>
            </a:r>
            <a:r>
              <a:rPr lang="sk-SK" i="1" dirty="0">
                <a:solidFill>
                  <a:srgbClr val="FF0000"/>
                </a:solidFill>
                <a:latin typeface="Calibri,Italic"/>
              </a:rPr>
              <a:t>projektu </a:t>
            </a:r>
            <a:r>
              <a:rPr lang="sk-SK" i="1" dirty="0" smtClean="0">
                <a:solidFill>
                  <a:srgbClr val="FF0000"/>
                </a:solidFill>
                <a:latin typeface="Calibri,Italic"/>
              </a:rPr>
              <a:t>pozemkových </a:t>
            </a:r>
            <a:r>
              <a:rPr lang="sk-SK" i="1" dirty="0">
                <a:solidFill>
                  <a:srgbClr val="FF0000"/>
                </a:solidFill>
                <a:latin typeface="Calibri,Italic"/>
              </a:rPr>
              <a:t>uprav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tvorí súhrn všetkých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pozemkov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určených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na vykonanie </a:t>
            </a:r>
            <a:r>
              <a:rPr lang="sk-SK" i="1" dirty="0" smtClean="0">
                <a:solidFill>
                  <a:srgbClr val="000000"/>
                </a:solidFill>
                <a:latin typeface="Calibri,Italic"/>
              </a:rPr>
              <a:t>pozemkových </a:t>
            </a:r>
            <a:r>
              <a:rPr lang="sk-SK" i="1" dirty="0">
                <a:solidFill>
                  <a:srgbClr val="000000"/>
                </a:solidFill>
                <a:latin typeface="Calibri,Italic"/>
              </a:rPr>
              <a:t>uprav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955280" y="1130531"/>
            <a:ext cx="19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Obvod projektu PÚ</a:t>
            </a:r>
            <a:endParaRPr lang="sk-SK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7649" y="1027135"/>
            <a:ext cx="6104351" cy="53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Autofit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graphicFrame>
        <p:nvGraphicFramePr>
          <p:cNvPr id="15" name="Zástupný objekt pre obsah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9633512"/>
              </p:ext>
            </p:extLst>
          </p:nvPr>
        </p:nvGraphicFramePr>
        <p:xfrm>
          <a:off x="6019799" y="1130531"/>
          <a:ext cx="6343389" cy="504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ástupný objekt pre obsah 15"/>
          <p:cNvSpPr>
            <a:spLocks noGrp="1"/>
          </p:cNvSpPr>
          <p:nvPr>
            <p:ph sz="half" idx="1"/>
          </p:nvPr>
        </p:nvSpPr>
        <p:spPr>
          <a:xfrm>
            <a:off x="838200" y="1130531"/>
            <a:ext cx="5181600" cy="5046432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/>
              <a:t>Katastrálne územie </a:t>
            </a:r>
            <a:r>
              <a:rPr lang="sk-SK" sz="2000" b="1" dirty="0" smtClean="0"/>
              <a:t>CABAJ</a:t>
            </a:r>
            <a:endParaRPr lang="sk-SK" sz="2000" b="1" dirty="0"/>
          </a:p>
          <a:p>
            <a:pPr marL="0" indent="0">
              <a:buNone/>
            </a:pPr>
            <a:r>
              <a:rPr lang="sk-SK" sz="1400" b="1" dirty="0"/>
              <a:t>Výmera </a:t>
            </a:r>
            <a:r>
              <a:rPr lang="sk-SK" sz="1400" b="1" dirty="0" err="1"/>
              <a:t>k.ú</a:t>
            </a:r>
            <a:r>
              <a:rPr lang="sk-SK" sz="1400" b="1" dirty="0"/>
              <a:t>. </a:t>
            </a:r>
            <a:r>
              <a:rPr lang="sk-SK" sz="1400" b="1" dirty="0" smtClean="0"/>
              <a:t>Cabaj </a:t>
            </a:r>
            <a:r>
              <a:rPr lang="sk-SK" sz="1400" b="1" dirty="0"/>
              <a:t>[ha] </a:t>
            </a:r>
            <a:r>
              <a:rPr lang="sk-SK" sz="1400" b="1" dirty="0" smtClean="0"/>
              <a:t>                                                      2323</a:t>
            </a:r>
            <a:endParaRPr lang="sk-SK" sz="1400" b="1" dirty="0"/>
          </a:p>
          <a:p>
            <a:pPr marL="0" indent="0">
              <a:buNone/>
            </a:pPr>
            <a:r>
              <a:rPr lang="sk-SK" sz="1200" dirty="0"/>
              <a:t>Výmera vyňatých pozemkov z PU [ha] </a:t>
            </a:r>
            <a:r>
              <a:rPr lang="sk-SK" sz="1200" dirty="0" smtClean="0"/>
              <a:t>                                               230</a:t>
            </a:r>
            <a:endParaRPr lang="sk-SK" sz="1200" dirty="0"/>
          </a:p>
          <a:p>
            <a:pPr marL="0" indent="0">
              <a:buNone/>
            </a:pPr>
            <a:r>
              <a:rPr lang="sk-SK" sz="1200" dirty="0"/>
              <a:t>z toho: </a:t>
            </a:r>
            <a:r>
              <a:rPr lang="sk-SK" sz="1200" i="1" dirty="0"/>
              <a:t>výmera zastavaného územia [ha] </a:t>
            </a:r>
            <a:r>
              <a:rPr lang="sk-SK" sz="1200" i="1" dirty="0" smtClean="0"/>
              <a:t>                                          212</a:t>
            </a:r>
            <a:endParaRPr lang="sk-SK" sz="1200" i="1" dirty="0"/>
          </a:p>
          <a:p>
            <a:pPr marL="0" indent="0">
              <a:buNone/>
            </a:pPr>
            <a:r>
              <a:rPr lang="sk-SK" sz="1200" i="1" dirty="0" smtClean="0"/>
              <a:t>             výmera </a:t>
            </a:r>
            <a:r>
              <a:rPr lang="sk-SK" sz="1200" i="1" dirty="0"/>
              <a:t>iných vyňatých pozemkov [ha]  </a:t>
            </a:r>
            <a:r>
              <a:rPr lang="sk-SK" sz="1200" i="1" dirty="0" smtClean="0"/>
              <a:t>                                  18</a:t>
            </a:r>
            <a:endParaRPr lang="sk-SK" sz="1200" i="1" dirty="0"/>
          </a:p>
          <a:p>
            <a:pPr marL="0" indent="0">
              <a:buNone/>
            </a:pPr>
            <a:endParaRPr lang="sk-SK" sz="1400" b="1" i="1" dirty="0" smtClean="0"/>
          </a:p>
          <a:p>
            <a:pPr marL="0" indent="0">
              <a:buNone/>
            </a:pPr>
            <a:r>
              <a:rPr lang="sk-SK" sz="1400" b="1" dirty="0" smtClean="0"/>
              <a:t>Výmera </a:t>
            </a:r>
            <a:r>
              <a:rPr lang="sk-SK" sz="1400" b="1" dirty="0"/>
              <a:t>obvodu projektu PU [ha]  </a:t>
            </a:r>
            <a:r>
              <a:rPr lang="sk-SK" sz="1400" b="1" dirty="0" smtClean="0"/>
              <a:t>                                  2093</a:t>
            </a:r>
            <a:endParaRPr lang="sk-SK" sz="1400" b="1" dirty="0"/>
          </a:p>
          <a:p>
            <a:pPr marL="0" indent="0">
              <a:buNone/>
            </a:pPr>
            <a:r>
              <a:rPr lang="sk-SK" sz="1200" dirty="0"/>
              <a:t>z toho: výmera špeciálnych kultúr </a:t>
            </a:r>
            <a:r>
              <a:rPr lang="sk-SK" sz="1200" dirty="0" smtClean="0"/>
              <a:t>PP </a:t>
            </a:r>
            <a:endParaRPr lang="sk-SK" sz="1200" dirty="0"/>
          </a:p>
          <a:p>
            <a:pPr marL="0" indent="0">
              <a:buNone/>
            </a:pPr>
            <a:r>
              <a:rPr lang="sk-SK" sz="1200" dirty="0"/>
              <a:t> </a:t>
            </a:r>
            <a:r>
              <a:rPr lang="sk-SK" sz="1200" dirty="0" smtClean="0"/>
              <a:t>            </a:t>
            </a:r>
            <a:r>
              <a:rPr lang="sk-SK" sz="1200" i="1" dirty="0" smtClean="0"/>
              <a:t>/</a:t>
            </a:r>
            <a:r>
              <a:rPr lang="sk-SK" sz="1200" i="1" dirty="0" err="1"/>
              <a:t>chmeľnice,vinice,záhrady,sady</a:t>
            </a:r>
            <a:r>
              <a:rPr lang="sk-SK" sz="1200" i="1" dirty="0"/>
              <a:t>/ </a:t>
            </a:r>
            <a:r>
              <a:rPr lang="sk-SK" sz="1200" i="1" dirty="0" smtClean="0"/>
              <a:t>                                             42</a:t>
            </a:r>
            <a:endParaRPr lang="sk-SK" sz="1200" i="1" dirty="0"/>
          </a:p>
          <a:p>
            <a:pPr marL="0" indent="0">
              <a:buNone/>
            </a:pPr>
            <a:r>
              <a:rPr lang="sk-SK" sz="1200" i="1" dirty="0"/>
              <a:t> </a:t>
            </a:r>
            <a:r>
              <a:rPr lang="sk-SK" sz="1200" i="1" dirty="0" smtClean="0"/>
              <a:t>            výmera </a:t>
            </a:r>
            <a:r>
              <a:rPr lang="sk-SK" sz="1200" i="1" dirty="0"/>
              <a:t>ostatnej poľnohospodárskej </a:t>
            </a:r>
            <a:r>
              <a:rPr lang="sk-SK" sz="1200" i="1" dirty="0" smtClean="0"/>
              <a:t>pôdy</a:t>
            </a:r>
          </a:p>
          <a:p>
            <a:pPr marL="0" indent="0">
              <a:buNone/>
            </a:pPr>
            <a:r>
              <a:rPr lang="sk-SK" sz="1200" i="1" dirty="0"/>
              <a:t> </a:t>
            </a:r>
            <a:r>
              <a:rPr lang="sk-SK" sz="1200" i="1" dirty="0" smtClean="0"/>
              <a:t>            orná </a:t>
            </a:r>
            <a:r>
              <a:rPr lang="sk-SK" sz="1200" i="1" dirty="0"/>
              <a:t>pôda, </a:t>
            </a:r>
            <a:r>
              <a:rPr lang="sk-SK" sz="1200" i="1" dirty="0" smtClean="0"/>
              <a:t>TTP</a:t>
            </a:r>
            <a:r>
              <a:rPr lang="sk-SK" sz="1200" i="1" dirty="0"/>
              <a:t> [ha</a:t>
            </a:r>
            <a:r>
              <a:rPr lang="sk-SK" sz="1200" i="1" dirty="0" smtClean="0"/>
              <a:t>]                                                                1991</a:t>
            </a:r>
            <a:endParaRPr lang="sk-SK" sz="1200" i="1" dirty="0"/>
          </a:p>
          <a:p>
            <a:pPr marL="0" indent="0">
              <a:buNone/>
            </a:pPr>
            <a:r>
              <a:rPr lang="sk-SK" sz="1200" i="1" dirty="0" smtClean="0"/>
              <a:t>             výmera </a:t>
            </a:r>
            <a:r>
              <a:rPr lang="sk-SK" sz="1200" i="1" dirty="0"/>
              <a:t>lesných pozemkov [ha] </a:t>
            </a:r>
            <a:r>
              <a:rPr lang="sk-SK" sz="1200" i="1" dirty="0" smtClean="0"/>
              <a:t>                                                  9</a:t>
            </a:r>
            <a:endParaRPr lang="sk-SK" sz="1200" i="1" dirty="0"/>
          </a:p>
          <a:p>
            <a:pPr marL="0" indent="0">
              <a:buNone/>
            </a:pPr>
            <a:r>
              <a:rPr lang="sk-SK" sz="1200" i="1" dirty="0" smtClean="0"/>
              <a:t>             výmera </a:t>
            </a:r>
            <a:r>
              <a:rPr lang="sk-SK" sz="1200" i="1" dirty="0"/>
              <a:t>vodných plôch [ha] </a:t>
            </a:r>
            <a:r>
              <a:rPr lang="sk-SK" sz="1200" i="1" dirty="0" smtClean="0"/>
              <a:t>                                                      13</a:t>
            </a:r>
            <a:endParaRPr lang="sk-SK" sz="1200" i="1" dirty="0"/>
          </a:p>
          <a:p>
            <a:pPr marL="0" indent="0">
              <a:buNone/>
            </a:pPr>
            <a:r>
              <a:rPr lang="sk-SK" sz="1200" i="1" dirty="0" smtClean="0"/>
              <a:t>             výmera </a:t>
            </a:r>
            <a:r>
              <a:rPr lang="sk-SK" sz="1200" i="1" dirty="0"/>
              <a:t>nepoľnohospodárskej a </a:t>
            </a:r>
            <a:r>
              <a:rPr lang="sk-SK" sz="1200" i="1" dirty="0" smtClean="0"/>
              <a:t>nelesnej pôdy </a:t>
            </a:r>
            <a:r>
              <a:rPr lang="sk-SK" sz="1200" i="1" dirty="0"/>
              <a:t>[ha] </a:t>
            </a:r>
            <a:r>
              <a:rPr lang="sk-SK" sz="1200" i="1" dirty="0" smtClean="0"/>
              <a:t>             38</a:t>
            </a:r>
            <a:endParaRPr lang="sk-SK" sz="1200" i="1" dirty="0"/>
          </a:p>
        </p:txBody>
      </p:sp>
    </p:spTree>
    <p:extLst>
      <p:ext uri="{BB962C8B-B14F-4D97-AF65-F5344CB8AC3E}">
        <p14:creationId xmlns:p14="http://schemas.microsoft.com/office/powerpoint/2010/main" val="26463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7519"/>
          </a:xfrm>
        </p:spPr>
        <p:txBody>
          <a:bodyPr>
            <a:noAutofit/>
          </a:bodyPr>
          <a:lstStyle/>
          <a:p>
            <a:pPr algn="r"/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 v </a:t>
            </a:r>
            <a:r>
              <a:rPr lang="sk-SK" sz="3200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k.ú</a:t>
            </a:r>
            <a:r>
              <a:rPr lang="sk-SK" sz="320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Cabaj</a:t>
            </a:r>
            <a:endParaRPr lang="sk-SK" sz="3200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1"/>
          </p:nvPr>
        </p:nvSpPr>
        <p:spPr>
          <a:xfrm>
            <a:off x="838200" y="1212783"/>
            <a:ext cx="5181600" cy="4964180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 smtClean="0"/>
              <a:t>Zahrnuté parcely do navrhovaného obvodu projektu PU </a:t>
            </a:r>
            <a:r>
              <a:rPr lang="sk-SK" b="1" dirty="0"/>
              <a:t>:</a:t>
            </a:r>
          </a:p>
          <a:p>
            <a:r>
              <a:rPr lang="sk-SK" dirty="0"/>
              <a:t> </a:t>
            </a:r>
            <a:r>
              <a:rPr lang="sk-SK" sz="2200" i="1" dirty="0"/>
              <a:t>Počet parciel (C + E s LV) </a:t>
            </a:r>
            <a:r>
              <a:rPr lang="sk-SK" sz="2200" i="1" dirty="0" smtClean="0"/>
              <a:t>                        2684</a:t>
            </a:r>
          </a:p>
          <a:p>
            <a:pPr marL="0" indent="0">
              <a:buNone/>
            </a:pPr>
            <a:r>
              <a:rPr lang="sk-SK" sz="2200" b="1" i="1" dirty="0" smtClean="0"/>
              <a:t>      </a:t>
            </a:r>
            <a:r>
              <a:rPr lang="sk-SK" sz="2200" i="1" dirty="0" smtClean="0"/>
              <a:t>z toho: parciel E-KN                                2 297</a:t>
            </a:r>
          </a:p>
          <a:p>
            <a:pPr marL="0" indent="0">
              <a:buNone/>
            </a:pPr>
            <a:r>
              <a:rPr lang="sk-SK" sz="2200" i="1" dirty="0"/>
              <a:t> </a:t>
            </a:r>
            <a:r>
              <a:rPr lang="sk-SK" sz="2200" i="1" dirty="0" smtClean="0"/>
              <a:t>                 parciel C-KN                                    387</a:t>
            </a:r>
          </a:p>
          <a:p>
            <a:pPr marL="0" indent="0">
              <a:buNone/>
            </a:pPr>
            <a:endParaRPr lang="sk-SK" sz="2200" b="1" i="1" dirty="0"/>
          </a:p>
          <a:p>
            <a:pPr marL="0" indent="0">
              <a:buNone/>
            </a:pPr>
            <a:endParaRPr lang="sk-SK" sz="2200" b="1" i="1" dirty="0" smtClean="0"/>
          </a:p>
          <a:p>
            <a:pPr marL="0" indent="0">
              <a:buNone/>
            </a:pPr>
            <a:r>
              <a:rPr lang="sk-SK" sz="2200" b="1" i="1" dirty="0" smtClean="0"/>
              <a:t>Štatistické hodnoty: </a:t>
            </a:r>
            <a:endParaRPr lang="sk-SK" sz="2200" b="1" i="1" dirty="0"/>
          </a:p>
          <a:p>
            <a:r>
              <a:rPr lang="it-IT" sz="2200" dirty="0"/>
              <a:t> </a:t>
            </a:r>
            <a:r>
              <a:rPr lang="it-IT" sz="2200" i="1" dirty="0" smtClean="0"/>
              <a:t>Priemern</a:t>
            </a:r>
            <a:r>
              <a:rPr lang="sk-SK" sz="2200" i="1" dirty="0" smtClean="0"/>
              <a:t>á</a:t>
            </a:r>
            <a:r>
              <a:rPr lang="it-IT" sz="2200" i="1" dirty="0" smtClean="0"/>
              <a:t> v</a:t>
            </a:r>
            <a:r>
              <a:rPr lang="sk-SK" sz="2200" i="1" dirty="0" smtClean="0"/>
              <a:t>ý</a:t>
            </a:r>
            <a:r>
              <a:rPr lang="it-IT" sz="2200" i="1" dirty="0" smtClean="0"/>
              <a:t>mera </a:t>
            </a:r>
            <a:r>
              <a:rPr lang="it-IT" sz="2200" i="1" dirty="0"/>
              <a:t>parcely </a:t>
            </a:r>
            <a:r>
              <a:rPr lang="sk-SK" sz="2200" i="1" dirty="0" smtClean="0"/>
              <a:t>(</a:t>
            </a:r>
            <a:r>
              <a:rPr lang="it-IT" sz="2200" i="1" dirty="0" smtClean="0"/>
              <a:t>m2</a:t>
            </a:r>
            <a:r>
              <a:rPr lang="sk-SK" sz="2200" i="1" dirty="0" smtClean="0"/>
              <a:t>)            7827</a:t>
            </a:r>
            <a:r>
              <a:rPr lang="it-IT" sz="2200" i="1" dirty="0" smtClean="0"/>
              <a:t> </a:t>
            </a:r>
            <a:endParaRPr lang="sk-SK" sz="2200" i="1" dirty="0" smtClean="0"/>
          </a:p>
          <a:p>
            <a:r>
              <a:rPr lang="sk-SK" sz="2200" i="1" dirty="0" smtClean="0"/>
              <a:t>Počet parciel na 1 vlastníka (priemer)         6,03</a:t>
            </a:r>
          </a:p>
          <a:p>
            <a:r>
              <a:rPr lang="sk-SK" sz="2200" i="1" dirty="0" smtClean="0"/>
              <a:t>Počet spoluvlastníkov na parcelu                 4,58</a:t>
            </a:r>
          </a:p>
          <a:p>
            <a:endParaRPr lang="sk-SK" sz="2200" i="1" dirty="0" smtClean="0"/>
          </a:p>
          <a:p>
            <a:endParaRPr lang="sk-SK" sz="22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>
          <a:xfrm>
            <a:off x="6172199" y="1212783"/>
            <a:ext cx="5522495" cy="4964180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 smtClean="0"/>
              <a:t>Vlastníci </a:t>
            </a:r>
            <a:r>
              <a:rPr lang="sk-SK" b="1" dirty="0"/>
              <a:t>v navrhovanom obvode </a:t>
            </a:r>
            <a:r>
              <a:rPr lang="sk-SK" b="1" dirty="0" smtClean="0"/>
              <a:t>projektu PU</a:t>
            </a:r>
          </a:p>
          <a:p>
            <a:r>
              <a:rPr lang="sk-SK" sz="2200" dirty="0" smtClean="0"/>
              <a:t> </a:t>
            </a:r>
            <a:r>
              <a:rPr lang="sk-SK" sz="2200" i="1" dirty="0" smtClean="0"/>
              <a:t>Počet všetkých vlastníkov  (100%)                 2040  </a:t>
            </a:r>
          </a:p>
          <a:p>
            <a:pPr marL="0" indent="0">
              <a:buNone/>
            </a:pPr>
            <a:r>
              <a:rPr lang="sk-SK" sz="2200" i="1" dirty="0"/>
              <a:t> </a:t>
            </a:r>
            <a:r>
              <a:rPr lang="sk-SK" sz="2200" i="1" dirty="0" smtClean="0"/>
              <a:t>     z toho : </a:t>
            </a:r>
          </a:p>
          <a:p>
            <a:pPr marL="0" indent="0">
              <a:buNone/>
            </a:pPr>
            <a:r>
              <a:rPr lang="sk-SK" sz="2200" i="1" dirty="0" smtClean="0"/>
              <a:t>      počet vlastníkov so známym pobytom        1077</a:t>
            </a:r>
          </a:p>
          <a:p>
            <a:pPr marL="0" indent="0">
              <a:buNone/>
            </a:pPr>
            <a:r>
              <a:rPr lang="sk-SK" sz="2200" i="1" dirty="0"/>
              <a:t> </a:t>
            </a:r>
            <a:r>
              <a:rPr lang="sk-SK" sz="2200" i="1" dirty="0" smtClean="0"/>
              <a:t>     počet nezistených vlastníkov                           963</a:t>
            </a:r>
          </a:p>
          <a:p>
            <a:pPr marL="0" indent="0">
              <a:buNone/>
            </a:pPr>
            <a:endParaRPr lang="sk-SK" sz="2200" i="1" dirty="0"/>
          </a:p>
          <a:p>
            <a:pPr marL="0" indent="0">
              <a:buNone/>
            </a:pPr>
            <a:endParaRPr lang="sk-SK" sz="2200" i="1" dirty="0" smtClean="0"/>
          </a:p>
          <a:p>
            <a:pPr lvl="0"/>
            <a:r>
              <a:rPr lang="it-IT" sz="2200" dirty="0" smtClean="0">
                <a:solidFill>
                  <a:prstClr val="black"/>
                </a:solidFill>
              </a:rPr>
              <a:t> </a:t>
            </a:r>
            <a:r>
              <a:rPr lang="it-IT" sz="2200" i="1" dirty="0" smtClean="0">
                <a:solidFill>
                  <a:prstClr val="black"/>
                </a:solidFill>
              </a:rPr>
              <a:t>P</a:t>
            </a:r>
            <a:r>
              <a:rPr lang="sk-SK" sz="2200" i="1" dirty="0" err="1" smtClean="0">
                <a:solidFill>
                  <a:prstClr val="black"/>
                </a:solidFill>
              </a:rPr>
              <a:t>očet</a:t>
            </a:r>
            <a:r>
              <a:rPr lang="sk-SK" sz="2200" i="1" dirty="0" smtClean="0">
                <a:solidFill>
                  <a:prstClr val="black"/>
                </a:solidFill>
              </a:rPr>
              <a:t> LV 1 vlastníka   (priemer)                         2,93</a:t>
            </a:r>
            <a:r>
              <a:rPr lang="it-IT" sz="2200" i="1" dirty="0" smtClean="0">
                <a:solidFill>
                  <a:prstClr val="black"/>
                </a:solidFill>
              </a:rPr>
              <a:t> </a:t>
            </a:r>
            <a:endParaRPr lang="sk-SK" sz="2200" i="1" dirty="0">
              <a:solidFill>
                <a:prstClr val="black"/>
              </a:solidFill>
            </a:endParaRPr>
          </a:p>
          <a:p>
            <a:pPr lvl="0"/>
            <a:r>
              <a:rPr lang="sk-SK" sz="2200" i="1" dirty="0" smtClean="0">
                <a:solidFill>
                  <a:prstClr val="black"/>
                </a:solidFill>
              </a:rPr>
              <a:t>Výmera  vlastníctva na 1 </a:t>
            </a:r>
            <a:r>
              <a:rPr lang="sk-SK" sz="2200" i="1" dirty="0" err="1" smtClean="0">
                <a:solidFill>
                  <a:prstClr val="black"/>
                </a:solidFill>
              </a:rPr>
              <a:t>vlastn</a:t>
            </a:r>
            <a:r>
              <a:rPr lang="sk-SK" sz="2200" i="1" dirty="0" smtClean="0">
                <a:solidFill>
                  <a:prstClr val="black"/>
                </a:solidFill>
              </a:rPr>
              <a:t>. (m2)     10297,80 </a:t>
            </a:r>
          </a:p>
          <a:p>
            <a:pPr lvl="0"/>
            <a:r>
              <a:rPr lang="sk-SK" sz="2200" i="1" dirty="0" smtClean="0">
                <a:solidFill>
                  <a:prstClr val="black"/>
                </a:solidFill>
              </a:rPr>
              <a:t>Výmera spoluvlastníckeho vzťahu (m2)     1708,90    </a:t>
            </a:r>
            <a:endParaRPr lang="sk-SK" sz="22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sk-SK" sz="1900" i="1" dirty="0"/>
          </a:p>
        </p:txBody>
      </p:sp>
    </p:spTree>
    <p:extLst>
      <p:ext uri="{BB962C8B-B14F-4D97-AF65-F5344CB8AC3E}">
        <p14:creationId xmlns:p14="http://schemas.microsoft.com/office/powerpoint/2010/main" val="12825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1741</Words>
  <Application>Microsoft Office PowerPoint</Application>
  <PresentationFormat>Širokouhlá</PresentationFormat>
  <Paragraphs>195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7" baseType="lpstr">
      <vt:lpstr>Arial</vt:lpstr>
      <vt:lpstr>Bahnschrift SemiBold</vt:lpstr>
      <vt:lpstr>Calibri</vt:lpstr>
      <vt:lpstr>Calibri Light</vt:lpstr>
      <vt:lpstr>Calibri,Bold</vt:lpstr>
      <vt:lpstr>Calibri,BoldItalic</vt:lpstr>
      <vt:lpstr>Calibri,Italic</vt:lpstr>
      <vt:lpstr>Imprint MT Shadow</vt:lpstr>
      <vt:lpstr>Times New Roman</vt:lpstr>
      <vt:lpstr>Wingdings</vt:lpstr>
      <vt:lpstr>Motív balíka Office</vt:lpstr>
      <vt:lpstr>OBEC   CABAJ - ČÁPOR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  <vt:lpstr>Pozemkové úpravy v k.ú. Cabaj</vt:lpstr>
    </vt:vector>
  </TitlesOfParts>
  <Company>MVSR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   CABAJ - ČÁPOR</dc:title>
  <dc:creator>Valéria Heclová</dc:creator>
  <cp:lastModifiedBy>Valéria Heclová</cp:lastModifiedBy>
  <cp:revision>45</cp:revision>
  <cp:lastPrinted>2023-01-30T10:09:38Z</cp:lastPrinted>
  <dcterms:created xsi:type="dcterms:W3CDTF">2023-01-20T08:41:32Z</dcterms:created>
  <dcterms:modified xsi:type="dcterms:W3CDTF">2023-01-30T10:12:12Z</dcterms:modified>
</cp:coreProperties>
</file>